
<file path=[Content_Types].xml><?xml version="1.0" encoding="utf-8"?>
<Types xmlns="http://schemas.openxmlformats.org/package/2006/content-types">
  <Default Extension="emf" ContentType="image/x-emf"/>
  <Default Extension="jpeg" ContentType="image/jpeg"/>
  <Default Extension="png" ContentType="image/pn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2" r:id="rId1"/>
  </p:sldMasterIdLst>
  <p:sldIdLst>
    <p:sldId id="256" r:id="rId2"/>
    <p:sldId id="257" r:id="rId3"/>
  </p:sldIdLst>
  <p:sldSz cx="6858000" cy="9906000" type="A4"/>
  <p:notesSz cx="6807200" cy="9939338"/>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a:srgbClr val="FF0000"/>
        </p14:laserClr>
      </p:ext>
      <p:ext uri="{2FDB2607-1784-4EEB-B798-7EB5836EED8A}">
        <p14:showMediaCtrls xmlns:p14="http://schemas.microsoft.com/office/powerpoint/2010/main" val="1"/>
      </p:ext>
    </p:extLst>
  </p:showPr>
  <p:clrMru>
    <a:srgbClr val="006600"/>
  </p:clrMru>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a:tblStyle styleId="{5C22544A-7EE6-4342-B048-85BDC9FD1C3A}" styleName="中間スタイル 2 - アクセント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9969" autoAdjust="0"/>
    <p:restoredTop sz="94660"/>
  </p:normalViewPr>
  <p:slideViewPr>
    <p:cSldViewPr snapToGrid="0">
      <p:cViewPr varScale="1">
        <p:scale>
          <a:sx n="50" d="100"/>
          <a:sy n="50" d="100"/>
        </p:scale>
        <p:origin x="2544" y="3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3" Type="http://schemas.openxmlformats.org/officeDocument/2006/relationships/slide" Target="slides/slide2.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タイトル スライド">
    <p:spTree>
      <p:nvGrpSpPr>
        <p:cNvPr id="1" name=""/>
        <p:cNvGrpSpPr/>
        <p:nvPr/>
      </p:nvGrpSpPr>
      <p:grpSpPr>
        <a:xfrm>
          <a:off x="0" y="0"/>
          <a:ext cx="0" cy="0"/>
          <a:chOff x="0" y="0"/>
          <a:chExt cx="0" cy="0"/>
        </a:xfrm>
      </p:grpSpPr>
      <p:sp>
        <p:nvSpPr>
          <p:cNvPr id="2" name="Title 1"/>
          <p:cNvSpPr>
            <a:spLocks noGrp="1"/>
          </p:cNvSpPr>
          <p:nvPr>
            <p:ph type="ctrTitle"/>
          </p:nvPr>
        </p:nvSpPr>
        <p:spPr>
          <a:xfrm>
            <a:off x="514350" y="1621191"/>
            <a:ext cx="5829300" cy="3448756"/>
          </a:xfrm>
        </p:spPr>
        <p:txBody>
          <a:bodyPr anchor="b"/>
          <a:lstStyle>
            <a:lvl1pPr algn="ctr">
              <a:defRPr sz="4500"/>
            </a:lvl1pPr>
          </a:lstStyle>
          <a:p>
            <a:r>
              <a:rPr lang="ja-JP" altLang="en-US"/>
              <a:t>マスター タイトルの書式設定</a:t>
            </a:r>
            <a:endParaRPr lang="en-US" dirty="0"/>
          </a:p>
        </p:txBody>
      </p:sp>
      <p:sp>
        <p:nvSpPr>
          <p:cNvPr id="3" name="Subtitle 2"/>
          <p:cNvSpPr>
            <a:spLocks noGrp="1"/>
          </p:cNvSpPr>
          <p:nvPr>
            <p:ph type="subTitle" idx="1"/>
          </p:nvPr>
        </p:nvSpPr>
        <p:spPr>
          <a:xfrm>
            <a:off x="857250" y="5202944"/>
            <a:ext cx="5143500" cy="2391656"/>
          </a:xfrm>
        </p:spPr>
        <p:txBody>
          <a:bodyPr/>
          <a:lstStyle>
            <a:lvl1pPr marL="0" indent="0" algn="ctr">
              <a:buNone/>
              <a:defRPr sz="1800"/>
            </a:lvl1pPr>
            <a:lvl2pPr marL="342900" indent="0" algn="ctr">
              <a:buNone/>
              <a:defRPr sz="1500"/>
            </a:lvl2pPr>
            <a:lvl3pPr marL="685800" indent="0" algn="ctr">
              <a:buNone/>
              <a:defRPr sz="1350"/>
            </a:lvl3pPr>
            <a:lvl4pPr marL="1028700" indent="0" algn="ctr">
              <a:buNone/>
              <a:defRPr sz="1200"/>
            </a:lvl4pPr>
            <a:lvl5pPr marL="1371600" indent="0" algn="ctr">
              <a:buNone/>
              <a:defRPr sz="1200"/>
            </a:lvl5pPr>
            <a:lvl6pPr marL="1714500" indent="0" algn="ctr">
              <a:buNone/>
              <a:defRPr sz="1200"/>
            </a:lvl6pPr>
            <a:lvl7pPr marL="2057400" indent="0" algn="ctr">
              <a:buNone/>
              <a:defRPr sz="1200"/>
            </a:lvl7pPr>
            <a:lvl8pPr marL="2400300" indent="0" algn="ctr">
              <a:buNone/>
              <a:defRPr sz="1200"/>
            </a:lvl8pPr>
            <a:lvl9pPr marL="2743200" indent="0" algn="ctr">
              <a:buNone/>
              <a:defRPr sz="1200"/>
            </a:lvl9pPr>
          </a:lstStyle>
          <a:p>
            <a:r>
              <a:rPr lang="ja-JP" altLang="en-US"/>
              <a:t>マスター サブタイトルの書式設定</a:t>
            </a:r>
            <a:endParaRPr lang="en-US" dirty="0"/>
          </a:p>
        </p:txBody>
      </p:sp>
      <p:sp>
        <p:nvSpPr>
          <p:cNvPr id="4" name="Date Placeholder 3"/>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369285256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タイトルと&#10;縦書きテキスト">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Vertical Text Placeholder 2"/>
          <p:cNvSpPr>
            <a:spLocks noGrp="1"/>
          </p:cNvSpPr>
          <p:nvPr>
            <p:ph type="body" orient="vert" idx="1"/>
          </p:nvPr>
        </p:nvSpPr>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3030334688"/>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縦書きタイトルと&#10;縦書きテキスト">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4907757" y="527403"/>
            <a:ext cx="1478756" cy="8394877"/>
          </a:xfrm>
        </p:spPr>
        <p:txBody>
          <a:bodyPr vert="eaVert"/>
          <a:lstStyle/>
          <a:p>
            <a:r>
              <a:rPr lang="ja-JP" altLang="en-US"/>
              <a:t>マスター タイトルの書式設定</a:t>
            </a:r>
            <a:endParaRPr lang="en-US" dirty="0"/>
          </a:p>
        </p:txBody>
      </p:sp>
      <p:sp>
        <p:nvSpPr>
          <p:cNvPr id="3" name="Vertical Text Placeholder 2"/>
          <p:cNvSpPr>
            <a:spLocks noGrp="1"/>
          </p:cNvSpPr>
          <p:nvPr>
            <p:ph type="body" orient="vert" idx="1"/>
          </p:nvPr>
        </p:nvSpPr>
        <p:spPr>
          <a:xfrm>
            <a:off x="471488" y="527403"/>
            <a:ext cx="4350544" cy="8394877"/>
          </a:xfrm>
        </p:spPr>
        <p:txBody>
          <a:bodyPr vert="eaVert"/>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473352686"/>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タイトルと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idx="1"/>
          </p:nvPr>
        </p:nvSpPr>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362149402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セクション見出し">
    <p:spTree>
      <p:nvGrpSpPr>
        <p:cNvPr id="1" name=""/>
        <p:cNvGrpSpPr/>
        <p:nvPr/>
      </p:nvGrpSpPr>
      <p:grpSpPr>
        <a:xfrm>
          <a:off x="0" y="0"/>
          <a:ext cx="0" cy="0"/>
          <a:chOff x="0" y="0"/>
          <a:chExt cx="0" cy="0"/>
        </a:xfrm>
      </p:grpSpPr>
      <p:sp>
        <p:nvSpPr>
          <p:cNvPr id="2" name="Title 1"/>
          <p:cNvSpPr>
            <a:spLocks noGrp="1"/>
          </p:cNvSpPr>
          <p:nvPr>
            <p:ph type="title"/>
          </p:nvPr>
        </p:nvSpPr>
        <p:spPr>
          <a:xfrm>
            <a:off x="467916" y="2469624"/>
            <a:ext cx="5915025" cy="4120620"/>
          </a:xfrm>
        </p:spPr>
        <p:txBody>
          <a:bodyPr anchor="b"/>
          <a:lstStyle>
            <a:lvl1pPr>
              <a:defRPr sz="4500"/>
            </a:lvl1pPr>
          </a:lstStyle>
          <a:p>
            <a:r>
              <a:rPr lang="ja-JP" altLang="en-US"/>
              <a:t>マスター タイトルの書式設定</a:t>
            </a:r>
            <a:endParaRPr lang="en-US" dirty="0"/>
          </a:p>
        </p:txBody>
      </p:sp>
      <p:sp>
        <p:nvSpPr>
          <p:cNvPr id="3" name="Text Placeholder 2"/>
          <p:cNvSpPr>
            <a:spLocks noGrp="1"/>
          </p:cNvSpPr>
          <p:nvPr>
            <p:ph type="body" idx="1"/>
          </p:nvPr>
        </p:nvSpPr>
        <p:spPr>
          <a:xfrm>
            <a:off x="467916" y="6629226"/>
            <a:ext cx="5915025" cy="2166937"/>
          </a:xfrm>
        </p:spPr>
        <p:txBody>
          <a:bodyPr/>
          <a:lstStyle>
            <a:lvl1pPr marL="0" indent="0">
              <a:buNone/>
              <a:defRPr sz="1800">
                <a:solidFill>
                  <a:schemeClr val="tx1"/>
                </a:solidFill>
              </a:defRPr>
            </a:lvl1pPr>
            <a:lvl2pPr marL="342900" indent="0">
              <a:buNone/>
              <a:defRPr sz="1500">
                <a:solidFill>
                  <a:schemeClr val="tx1">
                    <a:tint val="75000"/>
                  </a:schemeClr>
                </a:solidFill>
              </a:defRPr>
            </a:lvl2pPr>
            <a:lvl3pPr marL="685800" indent="0">
              <a:buNone/>
              <a:defRPr sz="1350">
                <a:solidFill>
                  <a:schemeClr val="tx1">
                    <a:tint val="75000"/>
                  </a:schemeClr>
                </a:solidFill>
              </a:defRPr>
            </a:lvl3pPr>
            <a:lvl4pPr marL="1028700" indent="0">
              <a:buNone/>
              <a:defRPr sz="1200">
                <a:solidFill>
                  <a:schemeClr val="tx1">
                    <a:tint val="75000"/>
                  </a:schemeClr>
                </a:solidFill>
              </a:defRPr>
            </a:lvl4pPr>
            <a:lvl5pPr marL="1371600" indent="0">
              <a:buNone/>
              <a:defRPr sz="1200">
                <a:solidFill>
                  <a:schemeClr val="tx1">
                    <a:tint val="75000"/>
                  </a:schemeClr>
                </a:solidFill>
              </a:defRPr>
            </a:lvl5pPr>
            <a:lvl6pPr marL="1714500" indent="0">
              <a:buNone/>
              <a:defRPr sz="1200">
                <a:solidFill>
                  <a:schemeClr val="tx1">
                    <a:tint val="75000"/>
                  </a:schemeClr>
                </a:solidFill>
              </a:defRPr>
            </a:lvl6pPr>
            <a:lvl7pPr marL="2057400" indent="0">
              <a:buNone/>
              <a:defRPr sz="1200">
                <a:solidFill>
                  <a:schemeClr val="tx1">
                    <a:tint val="75000"/>
                  </a:schemeClr>
                </a:solidFill>
              </a:defRPr>
            </a:lvl7pPr>
            <a:lvl8pPr marL="2400300" indent="0">
              <a:buNone/>
              <a:defRPr sz="1200">
                <a:solidFill>
                  <a:schemeClr val="tx1">
                    <a:tint val="75000"/>
                  </a:schemeClr>
                </a:solidFill>
              </a:defRPr>
            </a:lvl8pPr>
            <a:lvl9pPr marL="2743200" indent="0">
              <a:buNone/>
              <a:defRPr sz="1200">
                <a:solidFill>
                  <a:schemeClr val="tx1">
                    <a:tint val="75000"/>
                  </a:schemeClr>
                </a:solidFill>
              </a:defRPr>
            </a:lvl9pPr>
          </a:lstStyle>
          <a:p>
            <a:pPr lvl="0"/>
            <a:r>
              <a:rPr lang="ja-JP" altLang="en-US"/>
              <a:t>マスター テキストの書式設定</a:t>
            </a:r>
          </a:p>
        </p:txBody>
      </p:sp>
      <p:sp>
        <p:nvSpPr>
          <p:cNvPr id="4" name="Date Placeholder 3"/>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5" name="Footer Placeholder 4"/>
          <p:cNvSpPr>
            <a:spLocks noGrp="1"/>
          </p:cNvSpPr>
          <p:nvPr>
            <p:ph type="ftr" sz="quarter" idx="11"/>
          </p:nvPr>
        </p:nvSpPr>
        <p:spPr/>
        <p:txBody>
          <a:bodyPr/>
          <a:lstStyle/>
          <a:p>
            <a:endParaRPr kumimoji="1" lang="ja-JP" altLang="en-US"/>
          </a:p>
        </p:txBody>
      </p:sp>
      <p:sp>
        <p:nvSpPr>
          <p:cNvPr id="6" name="Slide Number Placeholder 5"/>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1672799729"/>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2 つのコンテンツ">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Content Placeholder 2"/>
          <p:cNvSpPr>
            <a:spLocks noGrp="1"/>
          </p:cNvSpPr>
          <p:nvPr>
            <p:ph sz="half" idx="1"/>
          </p:nvPr>
        </p:nvSpPr>
        <p:spPr>
          <a:xfrm>
            <a:off x="471488"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Content Placeholder 3"/>
          <p:cNvSpPr>
            <a:spLocks noGrp="1"/>
          </p:cNvSpPr>
          <p:nvPr>
            <p:ph sz="half" idx="2"/>
          </p:nvPr>
        </p:nvSpPr>
        <p:spPr>
          <a:xfrm>
            <a:off x="3471863" y="2637014"/>
            <a:ext cx="2914650" cy="6285266"/>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Date Placeholder 4"/>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2974435622"/>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比較">
    <p:spTree>
      <p:nvGrpSpPr>
        <p:cNvPr id="1" name=""/>
        <p:cNvGrpSpPr/>
        <p:nvPr/>
      </p:nvGrpSpPr>
      <p:grpSpPr>
        <a:xfrm>
          <a:off x="0" y="0"/>
          <a:ext cx="0" cy="0"/>
          <a:chOff x="0" y="0"/>
          <a:chExt cx="0" cy="0"/>
        </a:xfrm>
      </p:grpSpPr>
      <p:sp>
        <p:nvSpPr>
          <p:cNvPr id="2" name="Title 1"/>
          <p:cNvSpPr>
            <a:spLocks noGrp="1"/>
          </p:cNvSpPr>
          <p:nvPr>
            <p:ph type="title"/>
          </p:nvPr>
        </p:nvSpPr>
        <p:spPr>
          <a:xfrm>
            <a:off x="472381" y="527405"/>
            <a:ext cx="5915025" cy="1914702"/>
          </a:xfrm>
        </p:spPr>
        <p:txBody>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2381" y="2428347"/>
            <a:ext cx="2901255"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4" name="Content Placeholder 3"/>
          <p:cNvSpPr>
            <a:spLocks noGrp="1"/>
          </p:cNvSpPr>
          <p:nvPr>
            <p:ph sz="half" idx="2"/>
          </p:nvPr>
        </p:nvSpPr>
        <p:spPr>
          <a:xfrm>
            <a:off x="472381" y="3618442"/>
            <a:ext cx="2901255"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5" name="Text Placeholder 4"/>
          <p:cNvSpPr>
            <a:spLocks noGrp="1"/>
          </p:cNvSpPr>
          <p:nvPr>
            <p:ph type="body" sz="quarter" idx="3"/>
          </p:nvPr>
        </p:nvSpPr>
        <p:spPr>
          <a:xfrm>
            <a:off x="3471863" y="2428347"/>
            <a:ext cx="2915543" cy="1190095"/>
          </a:xfrm>
        </p:spPr>
        <p:txBody>
          <a:bodyPr anchor="b"/>
          <a:lstStyle>
            <a:lvl1pPr marL="0" indent="0">
              <a:buNone/>
              <a:defRPr sz="1800" b="1"/>
            </a:lvl1pPr>
            <a:lvl2pPr marL="342900" indent="0">
              <a:buNone/>
              <a:defRPr sz="1500" b="1"/>
            </a:lvl2pPr>
            <a:lvl3pPr marL="685800" indent="0">
              <a:buNone/>
              <a:defRPr sz="1350" b="1"/>
            </a:lvl3pPr>
            <a:lvl4pPr marL="1028700" indent="0">
              <a:buNone/>
              <a:defRPr sz="1200" b="1"/>
            </a:lvl4pPr>
            <a:lvl5pPr marL="1371600" indent="0">
              <a:buNone/>
              <a:defRPr sz="1200" b="1"/>
            </a:lvl5pPr>
            <a:lvl6pPr marL="1714500" indent="0">
              <a:buNone/>
              <a:defRPr sz="1200" b="1"/>
            </a:lvl6pPr>
            <a:lvl7pPr marL="2057400" indent="0">
              <a:buNone/>
              <a:defRPr sz="1200" b="1"/>
            </a:lvl7pPr>
            <a:lvl8pPr marL="2400300" indent="0">
              <a:buNone/>
              <a:defRPr sz="1200" b="1"/>
            </a:lvl8pPr>
            <a:lvl9pPr marL="2743200" indent="0">
              <a:buNone/>
              <a:defRPr sz="1200" b="1"/>
            </a:lvl9pPr>
          </a:lstStyle>
          <a:p>
            <a:pPr lvl="0"/>
            <a:r>
              <a:rPr lang="ja-JP" altLang="en-US"/>
              <a:t>マスター テキストの書式設定</a:t>
            </a:r>
          </a:p>
        </p:txBody>
      </p:sp>
      <p:sp>
        <p:nvSpPr>
          <p:cNvPr id="6" name="Content Placeholder 5"/>
          <p:cNvSpPr>
            <a:spLocks noGrp="1"/>
          </p:cNvSpPr>
          <p:nvPr>
            <p:ph sz="quarter" idx="4"/>
          </p:nvPr>
        </p:nvSpPr>
        <p:spPr>
          <a:xfrm>
            <a:off x="3471863" y="3618442"/>
            <a:ext cx="2915543" cy="5322183"/>
          </a:xfrm>
        </p:spPr>
        <p:txBody>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7" name="Date Placeholder 6"/>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8" name="Footer Placeholder 7"/>
          <p:cNvSpPr>
            <a:spLocks noGrp="1"/>
          </p:cNvSpPr>
          <p:nvPr>
            <p:ph type="ftr" sz="quarter" idx="11"/>
          </p:nvPr>
        </p:nvSpPr>
        <p:spPr/>
        <p:txBody>
          <a:bodyPr/>
          <a:lstStyle/>
          <a:p>
            <a:endParaRPr kumimoji="1" lang="ja-JP" altLang="en-US"/>
          </a:p>
        </p:txBody>
      </p:sp>
      <p:sp>
        <p:nvSpPr>
          <p:cNvPr id="9" name="Slide Number Placeholder 8"/>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856242415"/>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タイトルのみ">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ja-JP" altLang="en-US"/>
              <a:t>マスター タイトルの書式設定</a:t>
            </a:r>
            <a:endParaRPr lang="en-US" dirty="0"/>
          </a:p>
        </p:txBody>
      </p:sp>
      <p:sp>
        <p:nvSpPr>
          <p:cNvPr id="3" name="Date Placeholder 2"/>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4" name="Footer Placeholder 3"/>
          <p:cNvSpPr>
            <a:spLocks noGrp="1"/>
          </p:cNvSpPr>
          <p:nvPr>
            <p:ph type="ftr" sz="quarter" idx="11"/>
          </p:nvPr>
        </p:nvSpPr>
        <p:spPr/>
        <p:txBody>
          <a:bodyPr/>
          <a:lstStyle/>
          <a:p>
            <a:endParaRPr kumimoji="1" lang="ja-JP" altLang="en-US"/>
          </a:p>
        </p:txBody>
      </p:sp>
      <p:sp>
        <p:nvSpPr>
          <p:cNvPr id="5" name="Slide Number Placeholder 4"/>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839763891"/>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白紙">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3" name="Footer Placeholder 2"/>
          <p:cNvSpPr>
            <a:spLocks noGrp="1"/>
          </p:cNvSpPr>
          <p:nvPr>
            <p:ph type="ftr" sz="quarter" idx="11"/>
          </p:nvPr>
        </p:nvSpPr>
        <p:spPr/>
        <p:txBody>
          <a:bodyPr/>
          <a:lstStyle/>
          <a:p>
            <a:endParaRPr kumimoji="1" lang="ja-JP" altLang="en-US"/>
          </a:p>
        </p:txBody>
      </p:sp>
      <p:sp>
        <p:nvSpPr>
          <p:cNvPr id="4" name="Slide Number Placeholder 3"/>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133753499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タイトル付きの&#10;コンテンツ">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Content Placeholder 2"/>
          <p:cNvSpPr>
            <a:spLocks noGrp="1"/>
          </p:cNvSpPr>
          <p:nvPr>
            <p:ph idx="1"/>
          </p:nvPr>
        </p:nvSpPr>
        <p:spPr>
          <a:xfrm>
            <a:off x="2915543" y="1426283"/>
            <a:ext cx="3471863" cy="7039681"/>
          </a:xfrm>
        </p:spPr>
        <p:txBody>
          <a:bodyPr/>
          <a:lstStyle>
            <a:lvl1pPr>
              <a:defRPr sz="2400"/>
            </a:lvl1pPr>
            <a:lvl2pPr>
              <a:defRPr sz="2100"/>
            </a:lvl2pPr>
            <a:lvl3pPr>
              <a:defRPr sz="1800"/>
            </a:lvl3pPr>
            <a:lvl4pPr>
              <a:defRPr sz="1500"/>
            </a:lvl4pPr>
            <a:lvl5pPr>
              <a:defRPr sz="1500"/>
            </a:lvl5pPr>
            <a:lvl6pPr>
              <a:defRPr sz="1500"/>
            </a:lvl6pPr>
            <a:lvl7pPr>
              <a:defRPr sz="1500"/>
            </a:lvl7pPr>
            <a:lvl8pPr>
              <a:defRPr sz="1500"/>
            </a:lvl8pPr>
            <a:lvl9pPr>
              <a:defRPr sz="1500"/>
            </a:lvl9p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2644191505"/>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タイトル付きの図">
    <p:spTree>
      <p:nvGrpSpPr>
        <p:cNvPr id="1" name=""/>
        <p:cNvGrpSpPr/>
        <p:nvPr/>
      </p:nvGrpSpPr>
      <p:grpSpPr>
        <a:xfrm>
          <a:off x="0" y="0"/>
          <a:ext cx="0" cy="0"/>
          <a:chOff x="0" y="0"/>
          <a:chExt cx="0" cy="0"/>
        </a:xfrm>
      </p:grpSpPr>
      <p:sp>
        <p:nvSpPr>
          <p:cNvPr id="2" name="Title 1"/>
          <p:cNvSpPr>
            <a:spLocks noGrp="1"/>
          </p:cNvSpPr>
          <p:nvPr>
            <p:ph type="title"/>
          </p:nvPr>
        </p:nvSpPr>
        <p:spPr>
          <a:xfrm>
            <a:off x="472381" y="660400"/>
            <a:ext cx="2211884" cy="2311400"/>
          </a:xfrm>
        </p:spPr>
        <p:txBody>
          <a:bodyPr anchor="b"/>
          <a:lstStyle>
            <a:lvl1pPr>
              <a:defRPr sz="2400"/>
            </a:lvl1pPr>
          </a:lstStyle>
          <a:p>
            <a:r>
              <a:rPr lang="ja-JP" altLang="en-US"/>
              <a:t>マスター タイトルの書式設定</a:t>
            </a:r>
            <a:endParaRPr lang="en-US" dirty="0"/>
          </a:p>
        </p:txBody>
      </p:sp>
      <p:sp>
        <p:nvSpPr>
          <p:cNvPr id="3" name="Picture Placeholder 2"/>
          <p:cNvSpPr>
            <a:spLocks noGrp="1" noChangeAspect="1"/>
          </p:cNvSpPr>
          <p:nvPr>
            <p:ph type="pic" idx="1"/>
          </p:nvPr>
        </p:nvSpPr>
        <p:spPr>
          <a:xfrm>
            <a:off x="2915543" y="1426283"/>
            <a:ext cx="3471863" cy="7039681"/>
          </a:xfrm>
        </p:spPr>
        <p:txBody>
          <a:bodyPr anchor="t"/>
          <a:lstStyle>
            <a:lvl1pPr marL="0" indent="0">
              <a:buNone/>
              <a:defRPr sz="2400"/>
            </a:lvl1pPr>
            <a:lvl2pPr marL="342900" indent="0">
              <a:buNone/>
              <a:defRPr sz="2100"/>
            </a:lvl2pPr>
            <a:lvl3pPr marL="685800" indent="0">
              <a:buNone/>
              <a:defRPr sz="1800"/>
            </a:lvl3pPr>
            <a:lvl4pPr marL="1028700" indent="0">
              <a:buNone/>
              <a:defRPr sz="1500"/>
            </a:lvl4pPr>
            <a:lvl5pPr marL="1371600" indent="0">
              <a:buNone/>
              <a:defRPr sz="1500"/>
            </a:lvl5pPr>
            <a:lvl6pPr marL="1714500" indent="0">
              <a:buNone/>
              <a:defRPr sz="1500"/>
            </a:lvl6pPr>
            <a:lvl7pPr marL="2057400" indent="0">
              <a:buNone/>
              <a:defRPr sz="1500"/>
            </a:lvl7pPr>
            <a:lvl8pPr marL="2400300" indent="0">
              <a:buNone/>
              <a:defRPr sz="1500"/>
            </a:lvl8pPr>
            <a:lvl9pPr marL="2743200" indent="0">
              <a:buNone/>
              <a:defRPr sz="1500"/>
            </a:lvl9pPr>
          </a:lstStyle>
          <a:p>
            <a:r>
              <a:rPr lang="ja-JP" altLang="en-US"/>
              <a:t>図を追加</a:t>
            </a:r>
            <a:endParaRPr lang="en-US" dirty="0"/>
          </a:p>
        </p:txBody>
      </p:sp>
      <p:sp>
        <p:nvSpPr>
          <p:cNvPr id="4" name="Text Placeholder 3"/>
          <p:cNvSpPr>
            <a:spLocks noGrp="1"/>
          </p:cNvSpPr>
          <p:nvPr>
            <p:ph type="body" sz="half" idx="2"/>
          </p:nvPr>
        </p:nvSpPr>
        <p:spPr>
          <a:xfrm>
            <a:off x="472381" y="2971800"/>
            <a:ext cx="2211884" cy="5505627"/>
          </a:xfrm>
        </p:spPr>
        <p:txBody>
          <a:bodyPr/>
          <a:lstStyle>
            <a:lvl1pPr marL="0" indent="0">
              <a:buNone/>
              <a:defRPr sz="1200"/>
            </a:lvl1pPr>
            <a:lvl2pPr marL="342900" indent="0">
              <a:buNone/>
              <a:defRPr sz="1050"/>
            </a:lvl2pPr>
            <a:lvl3pPr marL="685800" indent="0">
              <a:buNone/>
              <a:defRPr sz="900"/>
            </a:lvl3pPr>
            <a:lvl4pPr marL="1028700" indent="0">
              <a:buNone/>
              <a:defRPr sz="750"/>
            </a:lvl4pPr>
            <a:lvl5pPr marL="1371600" indent="0">
              <a:buNone/>
              <a:defRPr sz="750"/>
            </a:lvl5pPr>
            <a:lvl6pPr marL="1714500" indent="0">
              <a:buNone/>
              <a:defRPr sz="750"/>
            </a:lvl6pPr>
            <a:lvl7pPr marL="2057400" indent="0">
              <a:buNone/>
              <a:defRPr sz="750"/>
            </a:lvl7pPr>
            <a:lvl8pPr marL="2400300" indent="0">
              <a:buNone/>
              <a:defRPr sz="750"/>
            </a:lvl8pPr>
            <a:lvl9pPr marL="2743200" indent="0">
              <a:buNone/>
              <a:defRPr sz="750"/>
            </a:lvl9pPr>
          </a:lstStyle>
          <a:p>
            <a:pPr lvl="0"/>
            <a:r>
              <a:rPr lang="ja-JP" altLang="en-US"/>
              <a:t>マスター テキストの書式設定</a:t>
            </a:r>
          </a:p>
        </p:txBody>
      </p:sp>
      <p:sp>
        <p:nvSpPr>
          <p:cNvPr id="5" name="Date Placeholder 4"/>
          <p:cNvSpPr>
            <a:spLocks noGrp="1"/>
          </p:cNvSpPr>
          <p:nvPr>
            <p:ph type="dt" sz="half" idx="10"/>
          </p:nvPr>
        </p:nvSpPr>
        <p:spPr/>
        <p:txBody>
          <a:bodyPr/>
          <a:lstStyle/>
          <a:p>
            <a:fld id="{C2F37E3F-7E7B-4BB7-A00F-24FD52D8BB7F}" type="datetimeFigureOut">
              <a:rPr kumimoji="1" lang="ja-JP" altLang="en-US" smtClean="0"/>
              <a:t>2024/7/10</a:t>
            </a:fld>
            <a:endParaRPr kumimoji="1" lang="ja-JP" altLang="en-US"/>
          </a:p>
        </p:txBody>
      </p:sp>
      <p:sp>
        <p:nvSpPr>
          <p:cNvPr id="6" name="Footer Placeholder 5"/>
          <p:cNvSpPr>
            <a:spLocks noGrp="1"/>
          </p:cNvSpPr>
          <p:nvPr>
            <p:ph type="ftr" sz="quarter" idx="11"/>
          </p:nvPr>
        </p:nvSpPr>
        <p:spPr/>
        <p:txBody>
          <a:bodyPr/>
          <a:lstStyle/>
          <a:p>
            <a:endParaRPr kumimoji="1" lang="ja-JP" altLang="en-US"/>
          </a:p>
        </p:txBody>
      </p:sp>
      <p:sp>
        <p:nvSpPr>
          <p:cNvPr id="7" name="Slide Number Placeholder 6"/>
          <p:cNvSpPr>
            <a:spLocks noGrp="1"/>
          </p:cNvSpPr>
          <p:nvPr>
            <p:ph type="sldNum" sz="quarter" idx="12"/>
          </p:nvPr>
        </p:nvSpPr>
        <p:spPr/>
        <p:txBody>
          <a:body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191490857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71488" y="527405"/>
            <a:ext cx="5915025" cy="1914702"/>
          </a:xfrm>
          <a:prstGeom prst="rect">
            <a:avLst/>
          </a:prstGeom>
        </p:spPr>
        <p:txBody>
          <a:bodyPr vert="horz" lIns="91440" tIns="45720" rIns="91440" bIns="45720" rtlCol="0" anchor="ctr">
            <a:normAutofit/>
          </a:bodyPr>
          <a:lstStyle/>
          <a:p>
            <a:r>
              <a:rPr lang="ja-JP" altLang="en-US"/>
              <a:t>マスター タイトルの書式設定</a:t>
            </a:r>
            <a:endParaRPr lang="en-US" dirty="0"/>
          </a:p>
        </p:txBody>
      </p:sp>
      <p:sp>
        <p:nvSpPr>
          <p:cNvPr id="3" name="Text Placeholder 2"/>
          <p:cNvSpPr>
            <a:spLocks noGrp="1"/>
          </p:cNvSpPr>
          <p:nvPr>
            <p:ph type="body" idx="1"/>
          </p:nvPr>
        </p:nvSpPr>
        <p:spPr>
          <a:xfrm>
            <a:off x="471488" y="2637014"/>
            <a:ext cx="5915025" cy="6285266"/>
          </a:xfrm>
          <a:prstGeom prst="rect">
            <a:avLst/>
          </a:prstGeom>
        </p:spPr>
        <p:txBody>
          <a:bodyPr vert="horz" lIns="91440" tIns="45720" rIns="91440" bIns="45720" rtlCol="0">
            <a:normAutofit/>
          </a:bodyPr>
          <a:lstStyle/>
          <a:p>
            <a:pPr lvl="0"/>
            <a:r>
              <a:rPr lang="ja-JP" altLang="en-US"/>
              <a:t>マスター テキストの書式設定</a:t>
            </a:r>
          </a:p>
          <a:p>
            <a:pPr lvl="1"/>
            <a:r>
              <a:rPr lang="ja-JP" altLang="en-US"/>
              <a:t>第 </a:t>
            </a:r>
            <a:r>
              <a:rPr lang="en-US" altLang="ja-JP"/>
              <a:t>2 </a:t>
            </a:r>
            <a:r>
              <a:rPr lang="ja-JP" altLang="en-US"/>
              <a:t>レベル</a:t>
            </a:r>
          </a:p>
          <a:p>
            <a:pPr lvl="2"/>
            <a:r>
              <a:rPr lang="ja-JP" altLang="en-US"/>
              <a:t>第 </a:t>
            </a:r>
            <a:r>
              <a:rPr lang="en-US" altLang="ja-JP"/>
              <a:t>3 </a:t>
            </a:r>
            <a:r>
              <a:rPr lang="ja-JP" altLang="en-US"/>
              <a:t>レベル</a:t>
            </a:r>
          </a:p>
          <a:p>
            <a:pPr lvl="3"/>
            <a:r>
              <a:rPr lang="ja-JP" altLang="en-US"/>
              <a:t>第 </a:t>
            </a:r>
            <a:r>
              <a:rPr lang="en-US" altLang="ja-JP"/>
              <a:t>4 </a:t>
            </a:r>
            <a:r>
              <a:rPr lang="ja-JP" altLang="en-US"/>
              <a:t>レベル</a:t>
            </a:r>
          </a:p>
          <a:p>
            <a:pPr lvl="4"/>
            <a:r>
              <a:rPr lang="ja-JP" altLang="en-US"/>
              <a:t>第 </a:t>
            </a:r>
            <a:r>
              <a:rPr lang="en-US" altLang="ja-JP"/>
              <a:t>5 </a:t>
            </a:r>
            <a:r>
              <a:rPr lang="ja-JP" altLang="en-US"/>
              <a:t>レベル</a:t>
            </a:r>
            <a:endParaRPr lang="en-US" dirty="0"/>
          </a:p>
        </p:txBody>
      </p:sp>
      <p:sp>
        <p:nvSpPr>
          <p:cNvPr id="4" name="Date Placeholder 3"/>
          <p:cNvSpPr>
            <a:spLocks noGrp="1"/>
          </p:cNvSpPr>
          <p:nvPr>
            <p:ph type="dt" sz="half" idx="2"/>
          </p:nvPr>
        </p:nvSpPr>
        <p:spPr>
          <a:xfrm>
            <a:off x="471488" y="9181397"/>
            <a:ext cx="1543050" cy="527403"/>
          </a:xfrm>
          <a:prstGeom prst="rect">
            <a:avLst/>
          </a:prstGeom>
        </p:spPr>
        <p:txBody>
          <a:bodyPr vert="horz" lIns="91440" tIns="45720" rIns="91440" bIns="45720" rtlCol="0" anchor="ctr"/>
          <a:lstStyle>
            <a:lvl1pPr algn="l">
              <a:defRPr sz="900">
                <a:solidFill>
                  <a:schemeClr val="tx1">
                    <a:tint val="75000"/>
                  </a:schemeClr>
                </a:solidFill>
              </a:defRPr>
            </a:lvl1pPr>
          </a:lstStyle>
          <a:p>
            <a:fld id="{C2F37E3F-7E7B-4BB7-A00F-24FD52D8BB7F}" type="datetimeFigureOut">
              <a:rPr kumimoji="1" lang="ja-JP" altLang="en-US" smtClean="0"/>
              <a:t>2024/7/10</a:t>
            </a:fld>
            <a:endParaRPr kumimoji="1" lang="ja-JP" altLang="en-US"/>
          </a:p>
        </p:txBody>
      </p:sp>
      <p:sp>
        <p:nvSpPr>
          <p:cNvPr id="5" name="Footer Placeholder 4"/>
          <p:cNvSpPr>
            <a:spLocks noGrp="1"/>
          </p:cNvSpPr>
          <p:nvPr>
            <p:ph type="ftr" sz="quarter" idx="3"/>
          </p:nvPr>
        </p:nvSpPr>
        <p:spPr>
          <a:xfrm>
            <a:off x="2271713" y="9181397"/>
            <a:ext cx="2314575" cy="527403"/>
          </a:xfrm>
          <a:prstGeom prst="rect">
            <a:avLst/>
          </a:prstGeom>
        </p:spPr>
        <p:txBody>
          <a:bodyPr vert="horz" lIns="91440" tIns="45720" rIns="91440" bIns="45720" rtlCol="0" anchor="ctr"/>
          <a:lstStyle>
            <a:lvl1pPr algn="ctr">
              <a:defRPr sz="900">
                <a:solidFill>
                  <a:schemeClr val="tx1">
                    <a:tint val="75000"/>
                  </a:schemeClr>
                </a:solidFill>
              </a:defRPr>
            </a:lvl1pPr>
          </a:lstStyle>
          <a:p>
            <a:endParaRPr kumimoji="1" lang="ja-JP" altLang="en-US"/>
          </a:p>
        </p:txBody>
      </p:sp>
      <p:sp>
        <p:nvSpPr>
          <p:cNvPr id="6" name="Slide Number Placeholder 5"/>
          <p:cNvSpPr>
            <a:spLocks noGrp="1"/>
          </p:cNvSpPr>
          <p:nvPr>
            <p:ph type="sldNum" sz="quarter" idx="4"/>
          </p:nvPr>
        </p:nvSpPr>
        <p:spPr>
          <a:xfrm>
            <a:off x="4843463" y="9181397"/>
            <a:ext cx="1543050" cy="527403"/>
          </a:xfrm>
          <a:prstGeom prst="rect">
            <a:avLst/>
          </a:prstGeom>
        </p:spPr>
        <p:txBody>
          <a:bodyPr vert="horz" lIns="91440" tIns="45720" rIns="91440" bIns="45720" rtlCol="0" anchor="ctr"/>
          <a:lstStyle>
            <a:lvl1pPr algn="r">
              <a:defRPr sz="900">
                <a:solidFill>
                  <a:schemeClr val="tx1">
                    <a:tint val="75000"/>
                  </a:schemeClr>
                </a:solidFill>
              </a:defRPr>
            </a:lvl1pPr>
          </a:lstStyle>
          <a:p>
            <a:fld id="{7A7CEC86-BC78-4BF2-9935-1F1587ADB5A8}" type="slidenum">
              <a:rPr kumimoji="1" lang="ja-JP" altLang="en-US" smtClean="0"/>
              <a:t>‹#›</a:t>
            </a:fld>
            <a:endParaRPr kumimoji="1" lang="ja-JP" altLang="en-US"/>
          </a:p>
        </p:txBody>
      </p:sp>
    </p:spTree>
    <p:extLst>
      <p:ext uri="{BB962C8B-B14F-4D97-AF65-F5344CB8AC3E}">
        <p14:creationId xmlns:p14="http://schemas.microsoft.com/office/powerpoint/2010/main" val="3453643317"/>
      </p:ext>
    </p:extLst>
  </p:cSld>
  <p:clrMap bg1="lt1" tx1="dk1" bg2="lt2" tx2="dk2" accent1="accent1" accent2="accent2" accent3="accent3" accent4="accent4" accent5="accent5" accent6="accent6" hlink="hlink" folHlink="folHlink"/>
  <p:sldLayoutIdLst>
    <p:sldLayoutId id="2147483673" r:id="rId1"/>
    <p:sldLayoutId id="2147483674" r:id="rId2"/>
    <p:sldLayoutId id="2147483675" r:id="rId3"/>
    <p:sldLayoutId id="2147483676" r:id="rId4"/>
    <p:sldLayoutId id="2147483677" r:id="rId5"/>
    <p:sldLayoutId id="2147483678" r:id="rId6"/>
    <p:sldLayoutId id="2147483679" r:id="rId7"/>
    <p:sldLayoutId id="2147483680" r:id="rId8"/>
    <p:sldLayoutId id="2147483681" r:id="rId9"/>
    <p:sldLayoutId id="2147483682" r:id="rId10"/>
    <p:sldLayoutId id="2147483683" r:id="rId11"/>
  </p:sldLayoutIdLst>
  <p:txStyles>
    <p:titleStyle>
      <a:lvl1pPr algn="l" defTabSz="685800" rtl="0" eaLnBrk="1" latinLnBrk="0" hangingPunct="1">
        <a:lnSpc>
          <a:spcPct val="90000"/>
        </a:lnSpc>
        <a:spcBef>
          <a:spcPct val="0"/>
        </a:spcBef>
        <a:buNone/>
        <a:defRPr kumimoji="1" sz="3300" kern="1200">
          <a:solidFill>
            <a:schemeClr val="tx1"/>
          </a:solidFill>
          <a:latin typeface="+mj-lt"/>
          <a:ea typeface="+mj-ea"/>
          <a:cs typeface="+mj-cs"/>
        </a:defRPr>
      </a:lvl1pPr>
    </p:titleStyle>
    <p:bodyStyle>
      <a:lvl1pPr marL="171450" indent="-171450" algn="l" defTabSz="685800" rtl="0" eaLnBrk="1" latinLnBrk="0" hangingPunct="1">
        <a:lnSpc>
          <a:spcPct val="90000"/>
        </a:lnSpc>
        <a:spcBef>
          <a:spcPts val="750"/>
        </a:spcBef>
        <a:buFont typeface="Arial" panose="020B0604020202020204" pitchFamily="34" charset="0"/>
        <a:buChar char="•"/>
        <a:defRPr kumimoji="1" sz="2100" kern="1200">
          <a:solidFill>
            <a:schemeClr val="tx1"/>
          </a:solidFill>
          <a:latin typeface="+mn-lt"/>
          <a:ea typeface="+mn-ea"/>
          <a:cs typeface="+mn-cs"/>
        </a:defRPr>
      </a:lvl1pPr>
      <a:lvl2pPr marL="514350" indent="-171450" algn="l" defTabSz="685800" rtl="0" eaLnBrk="1" latinLnBrk="0" hangingPunct="1">
        <a:lnSpc>
          <a:spcPct val="90000"/>
        </a:lnSpc>
        <a:spcBef>
          <a:spcPts val="375"/>
        </a:spcBef>
        <a:buFont typeface="Arial" panose="020B0604020202020204" pitchFamily="34" charset="0"/>
        <a:buChar char="•"/>
        <a:defRPr kumimoji="1" sz="1800" kern="1200">
          <a:solidFill>
            <a:schemeClr val="tx1"/>
          </a:solidFill>
          <a:latin typeface="+mn-lt"/>
          <a:ea typeface="+mn-ea"/>
          <a:cs typeface="+mn-cs"/>
        </a:defRPr>
      </a:lvl2pPr>
      <a:lvl3pPr marL="857250" indent="-171450" algn="l" defTabSz="685800" rtl="0" eaLnBrk="1" latinLnBrk="0" hangingPunct="1">
        <a:lnSpc>
          <a:spcPct val="90000"/>
        </a:lnSpc>
        <a:spcBef>
          <a:spcPts val="375"/>
        </a:spcBef>
        <a:buFont typeface="Arial" panose="020B0604020202020204" pitchFamily="34" charset="0"/>
        <a:buChar char="•"/>
        <a:defRPr kumimoji="1" sz="1500" kern="1200">
          <a:solidFill>
            <a:schemeClr val="tx1"/>
          </a:solidFill>
          <a:latin typeface="+mn-lt"/>
          <a:ea typeface="+mn-ea"/>
          <a:cs typeface="+mn-cs"/>
        </a:defRPr>
      </a:lvl3pPr>
      <a:lvl4pPr marL="12001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4pPr>
      <a:lvl5pPr marL="15430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5pPr>
      <a:lvl6pPr marL="18859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6pPr>
      <a:lvl7pPr marL="22288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7pPr>
      <a:lvl8pPr marL="25717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8pPr>
      <a:lvl9pPr marL="2914650" indent="-171450" algn="l" defTabSz="685800" rtl="0" eaLnBrk="1" latinLnBrk="0" hangingPunct="1">
        <a:lnSpc>
          <a:spcPct val="90000"/>
        </a:lnSpc>
        <a:spcBef>
          <a:spcPts val="375"/>
        </a:spcBef>
        <a:buFont typeface="Arial" panose="020B0604020202020204" pitchFamily="34" charset="0"/>
        <a:buChar char="•"/>
        <a:defRPr kumimoji="1" sz="1350" kern="1200">
          <a:solidFill>
            <a:schemeClr val="tx1"/>
          </a:solidFill>
          <a:latin typeface="+mn-lt"/>
          <a:ea typeface="+mn-ea"/>
          <a:cs typeface="+mn-cs"/>
        </a:defRPr>
      </a:lvl9pPr>
    </p:bodyStyle>
    <p:otherStyle>
      <a:defPPr>
        <a:defRPr lang="en-US"/>
      </a:defPPr>
      <a:lvl1pPr marL="0" algn="l" defTabSz="685800" rtl="0" eaLnBrk="1" latinLnBrk="0" hangingPunct="1">
        <a:defRPr kumimoji="1" sz="1350" kern="1200">
          <a:solidFill>
            <a:schemeClr val="tx1"/>
          </a:solidFill>
          <a:latin typeface="+mn-lt"/>
          <a:ea typeface="+mn-ea"/>
          <a:cs typeface="+mn-cs"/>
        </a:defRPr>
      </a:lvl1pPr>
      <a:lvl2pPr marL="342900" algn="l" defTabSz="685800" rtl="0" eaLnBrk="1" latinLnBrk="0" hangingPunct="1">
        <a:defRPr kumimoji="1" sz="1350" kern="1200">
          <a:solidFill>
            <a:schemeClr val="tx1"/>
          </a:solidFill>
          <a:latin typeface="+mn-lt"/>
          <a:ea typeface="+mn-ea"/>
          <a:cs typeface="+mn-cs"/>
        </a:defRPr>
      </a:lvl2pPr>
      <a:lvl3pPr marL="685800" algn="l" defTabSz="685800" rtl="0" eaLnBrk="1" latinLnBrk="0" hangingPunct="1">
        <a:defRPr kumimoji="1" sz="1350" kern="1200">
          <a:solidFill>
            <a:schemeClr val="tx1"/>
          </a:solidFill>
          <a:latin typeface="+mn-lt"/>
          <a:ea typeface="+mn-ea"/>
          <a:cs typeface="+mn-cs"/>
        </a:defRPr>
      </a:lvl3pPr>
      <a:lvl4pPr marL="1028700" algn="l" defTabSz="685800" rtl="0" eaLnBrk="1" latinLnBrk="0" hangingPunct="1">
        <a:defRPr kumimoji="1" sz="1350" kern="1200">
          <a:solidFill>
            <a:schemeClr val="tx1"/>
          </a:solidFill>
          <a:latin typeface="+mn-lt"/>
          <a:ea typeface="+mn-ea"/>
          <a:cs typeface="+mn-cs"/>
        </a:defRPr>
      </a:lvl4pPr>
      <a:lvl5pPr marL="1371600" algn="l" defTabSz="685800" rtl="0" eaLnBrk="1" latinLnBrk="0" hangingPunct="1">
        <a:defRPr kumimoji="1" sz="1350" kern="1200">
          <a:solidFill>
            <a:schemeClr val="tx1"/>
          </a:solidFill>
          <a:latin typeface="+mn-lt"/>
          <a:ea typeface="+mn-ea"/>
          <a:cs typeface="+mn-cs"/>
        </a:defRPr>
      </a:lvl5pPr>
      <a:lvl6pPr marL="1714500" algn="l" defTabSz="685800" rtl="0" eaLnBrk="1" latinLnBrk="0" hangingPunct="1">
        <a:defRPr kumimoji="1" sz="1350" kern="1200">
          <a:solidFill>
            <a:schemeClr val="tx1"/>
          </a:solidFill>
          <a:latin typeface="+mn-lt"/>
          <a:ea typeface="+mn-ea"/>
          <a:cs typeface="+mn-cs"/>
        </a:defRPr>
      </a:lvl6pPr>
      <a:lvl7pPr marL="2057400" algn="l" defTabSz="685800" rtl="0" eaLnBrk="1" latinLnBrk="0" hangingPunct="1">
        <a:defRPr kumimoji="1" sz="1350" kern="1200">
          <a:solidFill>
            <a:schemeClr val="tx1"/>
          </a:solidFill>
          <a:latin typeface="+mn-lt"/>
          <a:ea typeface="+mn-ea"/>
          <a:cs typeface="+mn-cs"/>
        </a:defRPr>
      </a:lvl7pPr>
      <a:lvl8pPr marL="2400300" algn="l" defTabSz="685800" rtl="0" eaLnBrk="1" latinLnBrk="0" hangingPunct="1">
        <a:defRPr kumimoji="1" sz="1350" kern="1200">
          <a:solidFill>
            <a:schemeClr val="tx1"/>
          </a:solidFill>
          <a:latin typeface="+mn-lt"/>
          <a:ea typeface="+mn-ea"/>
          <a:cs typeface="+mn-cs"/>
        </a:defRPr>
      </a:lvl8pPr>
      <a:lvl9pPr marL="2743200" algn="l" defTabSz="685800" rtl="0" eaLnBrk="1" latinLnBrk="0" hangingPunct="1">
        <a:defRPr kumimoji="1" sz="135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2.png"/><Relationship Id="rId2" Type="http://schemas.openxmlformats.org/officeDocument/2006/relationships/image" Target="../media/image1.png"/><Relationship Id="rId1" Type="http://schemas.openxmlformats.org/officeDocument/2006/relationships/slideLayout" Target="../slideLayouts/slideLayout7.xml"/></Relationships>
</file>

<file path=ppt/slides/_rels/slide2.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7.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 name="正方形/長方形 7"/>
          <p:cNvSpPr/>
          <p:nvPr/>
        </p:nvSpPr>
        <p:spPr>
          <a:xfrm>
            <a:off x="0" y="0"/>
            <a:ext cx="6858000" cy="1587500"/>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Rectangle 2"/>
          <p:cNvSpPr>
            <a:spLocks noChangeArrowheads="1"/>
          </p:cNvSpPr>
          <p:nvPr/>
        </p:nvSpPr>
        <p:spPr bwMode="auto">
          <a:xfrm>
            <a:off x="0" y="0"/>
            <a:ext cx="6858000" cy="457200"/>
          </a:xfrm>
          <a:prstGeom prst="rect">
            <a:avLst/>
          </a:prstGeom>
          <a:noFill/>
          <a:ln>
            <a:noFill/>
          </a:ln>
          <a:effectLst/>
          <a:extLst>
            <a:ext uri="{909E8E84-426E-40DD-AFC4-6F175D3DCCD1}">
              <a14:hiddenFill xmlns:a14="http://schemas.microsoft.com/office/drawing/2010/main">
                <a:solidFill>
                  <a:schemeClr val="accent1"/>
                </a:solidFill>
              </a14:hiddenFill>
            </a:ext>
            <a:ext uri="{91240B29-F687-4F45-9708-019B960494DF}">
              <a14:hiddenLine xmlns:a14="http://schemas.microsoft.com/office/drawing/2010/main" w="9525">
                <a:solidFill>
                  <a:schemeClr val="tx1"/>
                </a:solidFill>
                <a:miter lim="800000"/>
                <a:headEnd/>
                <a:tailEnd/>
              </a14:hiddenLine>
            </a:ext>
            <a:ext uri="{AF507438-7753-43E0-B8FC-AC1667EBCBE1}">
              <a14:hiddenEffects xmlns:a14="http://schemas.microsoft.com/office/drawing/2010/main">
                <a:effectLst>
                  <a:outerShdw dist="35921" dir="2700000" algn="ctr" rotWithShape="0">
                    <a:schemeClr val="bg2"/>
                  </a:outerShdw>
                </a:effectLst>
              </a14:hiddenEffects>
            </a:ext>
          </a:extLst>
        </p:spPr>
        <p:txBody>
          <a:bodyPr vert="horz" wrap="none" lIns="91440" tIns="45720" rIns="91440" bIns="45720" numCol="1" anchor="ctr" anchorCtr="0" compatLnSpc="1">
            <a:prstTxWarp prst="textNoShape">
              <a:avLst/>
            </a:prstTxWarp>
            <a:spAutoFit/>
          </a:bodyPr>
          <a:lstStyle/>
          <a:p>
            <a:endParaRPr lang="ja-JP" altLang="en-US"/>
          </a:p>
        </p:txBody>
      </p:sp>
      <p:sp>
        <p:nvSpPr>
          <p:cNvPr id="7" name="テキスト ボックス 6"/>
          <p:cNvSpPr txBox="1"/>
          <p:nvPr/>
        </p:nvSpPr>
        <p:spPr>
          <a:xfrm>
            <a:off x="2006376" y="750578"/>
            <a:ext cx="4837976" cy="707886"/>
          </a:xfrm>
          <a:prstGeom prst="rect">
            <a:avLst/>
          </a:prstGeom>
          <a:noFill/>
        </p:spPr>
        <p:txBody>
          <a:bodyPr wrap="square" rtlCol="0">
            <a:spAutoFit/>
          </a:bodyPr>
          <a:lstStyle/>
          <a:p>
            <a:r>
              <a:rPr lang="ja-JP" altLang="en-US" sz="2400" b="1" dirty="0">
                <a:latin typeface="HGPｺﾞｼｯｸE" panose="020B0900000000000000" pitchFamily="50" charset="-128"/>
                <a:ea typeface="HGPｺﾞｼｯｸE" panose="020B0900000000000000" pitchFamily="50" charset="-128"/>
              </a:rPr>
              <a:t>令和６年</a:t>
            </a:r>
            <a:r>
              <a:rPr lang="en-US" altLang="ja-JP" sz="4000" b="1" dirty="0">
                <a:latin typeface="HGPｺﾞｼｯｸE" panose="020B0900000000000000" pitchFamily="50" charset="-128"/>
                <a:ea typeface="HGPｺﾞｼｯｸE" panose="020B0900000000000000" pitchFamily="50" charset="-128"/>
              </a:rPr>
              <a:t>7</a:t>
            </a:r>
            <a:r>
              <a:rPr lang="ja-JP" altLang="en-US" sz="2800" b="1" dirty="0">
                <a:latin typeface="HGPｺﾞｼｯｸE" panose="020B0900000000000000" pitchFamily="50" charset="-128"/>
                <a:ea typeface="HGPｺﾞｼｯｸE" panose="020B0900000000000000" pitchFamily="50" charset="-128"/>
              </a:rPr>
              <a:t>月</a:t>
            </a:r>
            <a:r>
              <a:rPr lang="en-US" altLang="ja-JP" sz="4000" b="1" dirty="0">
                <a:latin typeface="HGPｺﾞｼｯｸE" panose="020B0900000000000000" pitchFamily="50" charset="-128"/>
                <a:ea typeface="HGPｺﾞｼｯｸE" panose="020B0900000000000000" pitchFamily="50" charset="-128"/>
              </a:rPr>
              <a:t>1</a:t>
            </a:r>
            <a:r>
              <a:rPr lang="ja-JP" altLang="en-US" sz="2800" b="1" dirty="0">
                <a:latin typeface="HGPｺﾞｼｯｸE" panose="020B0900000000000000" pitchFamily="50" charset="-128"/>
                <a:ea typeface="HGPｺﾞｼｯｸE" panose="020B0900000000000000" pitchFamily="50" charset="-128"/>
              </a:rPr>
              <a:t>日～</a:t>
            </a:r>
            <a:r>
              <a:rPr lang="en-US" altLang="ja-JP" sz="4000" b="1" dirty="0">
                <a:latin typeface="HGPｺﾞｼｯｸE" panose="020B0900000000000000" pitchFamily="50" charset="-128"/>
                <a:ea typeface="HGPｺﾞｼｯｸE" panose="020B0900000000000000" pitchFamily="50" charset="-128"/>
              </a:rPr>
              <a:t>12</a:t>
            </a:r>
            <a:r>
              <a:rPr lang="ja-JP" altLang="en-US" sz="2800" b="1" dirty="0">
                <a:latin typeface="HGPｺﾞｼｯｸE" panose="020B0900000000000000" pitchFamily="50" charset="-128"/>
                <a:ea typeface="HGPｺﾞｼｯｸE" panose="020B0900000000000000" pitchFamily="50" charset="-128"/>
              </a:rPr>
              <a:t>月</a:t>
            </a:r>
            <a:r>
              <a:rPr lang="en-US" altLang="ja-JP" sz="4000" b="1" dirty="0">
                <a:latin typeface="HGPｺﾞｼｯｸE" panose="020B0900000000000000" pitchFamily="50" charset="-128"/>
                <a:ea typeface="HGPｺﾞｼｯｸE" panose="020B0900000000000000" pitchFamily="50" charset="-128"/>
              </a:rPr>
              <a:t>31</a:t>
            </a:r>
            <a:r>
              <a:rPr lang="ja-JP" altLang="en-US" sz="2800" b="1" dirty="0">
                <a:latin typeface="HGPｺﾞｼｯｸE" panose="020B0900000000000000" pitchFamily="50" charset="-128"/>
                <a:ea typeface="HGPｺﾞｼｯｸE" panose="020B0900000000000000" pitchFamily="50" charset="-128"/>
              </a:rPr>
              <a:t>日</a:t>
            </a:r>
            <a:endParaRPr kumimoji="1" lang="ja-JP" altLang="en-US" sz="2800" dirty="0">
              <a:latin typeface="HGPｺﾞｼｯｸE" panose="020B0900000000000000" pitchFamily="50" charset="-128"/>
              <a:ea typeface="HGPｺﾞｼｯｸE" panose="020B0900000000000000" pitchFamily="50" charset="-128"/>
            </a:endParaRPr>
          </a:p>
        </p:txBody>
      </p:sp>
      <p:grpSp>
        <p:nvGrpSpPr>
          <p:cNvPr id="13" name="グループ化 12"/>
          <p:cNvGrpSpPr/>
          <p:nvPr/>
        </p:nvGrpSpPr>
        <p:grpSpPr>
          <a:xfrm>
            <a:off x="180000" y="1691998"/>
            <a:ext cx="3652752" cy="2553274"/>
            <a:chOff x="283439" y="2318514"/>
            <a:chExt cx="6705599" cy="2170703"/>
          </a:xfrm>
        </p:grpSpPr>
        <p:sp>
          <p:nvSpPr>
            <p:cNvPr id="11" name="角丸四角形 10"/>
            <p:cNvSpPr/>
            <p:nvPr/>
          </p:nvSpPr>
          <p:spPr>
            <a:xfrm>
              <a:off x="283439" y="2457450"/>
              <a:ext cx="6705599" cy="2031767"/>
            </a:xfrm>
            <a:prstGeom prst="roundRect">
              <a:avLst>
                <a:gd name="adj" fmla="val 2975"/>
              </a:avLst>
            </a:prstGeom>
            <a:noFill/>
            <a:ln w="22225">
              <a:solidFill>
                <a:srgbClr val="0066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9" name="角丸四角形 8"/>
            <p:cNvSpPr/>
            <p:nvPr/>
          </p:nvSpPr>
          <p:spPr>
            <a:xfrm>
              <a:off x="613877" y="2318514"/>
              <a:ext cx="3304379" cy="290195"/>
            </a:xfrm>
            <a:prstGeom prst="roundRect">
              <a:avLst>
                <a:gd name="adj" fmla="val 5556"/>
              </a:avLst>
            </a:prstGeom>
            <a:solidFill>
              <a:srgbClr val="006600"/>
            </a:solidFill>
            <a:ln>
              <a:solidFill>
                <a:srgbClr val="0066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2" name="テキスト ボックス 11"/>
            <p:cNvSpPr txBox="1"/>
            <p:nvPr/>
          </p:nvSpPr>
          <p:spPr>
            <a:xfrm>
              <a:off x="771248" y="2334760"/>
              <a:ext cx="3022362" cy="269861"/>
            </a:xfrm>
            <a:prstGeom prst="rect">
              <a:avLst/>
            </a:prstGeom>
            <a:noFill/>
            <a:ln>
              <a:solidFill>
                <a:srgbClr val="006600"/>
              </a:solidFill>
            </a:ln>
          </p:spPr>
          <p:txBody>
            <a:bodyPr wrap="square" rtlCol="0">
              <a:spAutoFit/>
            </a:bodyPr>
            <a:lstStyle/>
            <a:p>
              <a:pPr algn="dist"/>
              <a:r>
                <a:rPr kumimoji="1" lang="ja-JP" altLang="en-US" sz="1400" b="1" dirty="0">
                  <a:solidFill>
                    <a:schemeClr val="bg1"/>
                  </a:solidFill>
                </a:rPr>
                <a:t>運動の目的</a:t>
              </a:r>
            </a:p>
          </p:txBody>
        </p:sp>
      </p:grpSp>
      <p:sp>
        <p:nvSpPr>
          <p:cNvPr id="14" name="テキスト ボックス 13"/>
          <p:cNvSpPr txBox="1"/>
          <p:nvPr/>
        </p:nvSpPr>
        <p:spPr>
          <a:xfrm>
            <a:off x="254440" y="2074119"/>
            <a:ext cx="3594214" cy="2092881"/>
          </a:xfrm>
          <a:prstGeom prst="rect">
            <a:avLst/>
          </a:prstGeom>
          <a:noFill/>
        </p:spPr>
        <p:txBody>
          <a:bodyPr wrap="square" rtlCol="0">
            <a:spAutoFit/>
          </a:bodyPr>
          <a:lstStyle/>
          <a:p>
            <a:r>
              <a:rPr lang="ja-JP" altLang="en-US" sz="1000" dirty="0">
                <a:latin typeface="メイリオ" panose="020B0604030504040204" pitchFamily="50" charset="-128"/>
                <a:ea typeface="メイリオ" panose="020B0604030504040204" pitchFamily="50" charset="-128"/>
              </a:rPr>
              <a:t>　</a:t>
            </a:r>
            <a:r>
              <a:rPr lang="ja-JP" altLang="ja-JP" sz="1000" dirty="0">
                <a:latin typeface="メイリオ" panose="020B0604030504040204" pitchFamily="50" charset="-128"/>
                <a:ea typeface="メイリオ" panose="020B0604030504040204" pitchFamily="50" charset="-128"/>
              </a:rPr>
              <a:t>三好・美馬地区</a:t>
            </a:r>
            <a:r>
              <a:rPr lang="ja-JP" altLang="en-US" sz="1000" dirty="0">
                <a:latin typeface="メイリオ" panose="020B0604030504040204" pitchFamily="50" charset="-128"/>
                <a:ea typeface="メイリオ" panose="020B0604030504040204" pitchFamily="50" charset="-128"/>
              </a:rPr>
              <a:t>の</a:t>
            </a:r>
            <a:r>
              <a:rPr lang="ja-JP" altLang="ja-JP" sz="1000" dirty="0">
                <a:latin typeface="メイリオ" panose="020B0604030504040204" pitchFamily="50" charset="-128"/>
                <a:ea typeface="メイリオ" panose="020B0604030504040204" pitchFamily="50" charset="-128"/>
              </a:rPr>
              <a:t>労働災害</a:t>
            </a:r>
            <a:r>
              <a:rPr lang="ja-JP" altLang="en-US" sz="1000" dirty="0">
                <a:latin typeface="メイリオ" panose="020B0604030504040204" pitchFamily="50" charset="-128"/>
                <a:ea typeface="メイリオ" panose="020B0604030504040204" pitchFamily="50" charset="-128"/>
              </a:rPr>
              <a:t>（</a:t>
            </a:r>
            <a:r>
              <a:rPr lang="ja-JP" altLang="ja-JP" sz="1000" dirty="0">
                <a:latin typeface="メイリオ" panose="020B0604030504040204" pitchFamily="50" charset="-128"/>
                <a:ea typeface="メイリオ" panose="020B0604030504040204" pitchFamily="50" charset="-128"/>
              </a:rPr>
              <a:t>休業４日以上</a:t>
            </a:r>
            <a:r>
              <a:rPr lang="ja-JP" altLang="en-US" sz="1000" dirty="0">
                <a:latin typeface="メイリオ" panose="020B0604030504040204" pitchFamily="50" charset="-128"/>
                <a:ea typeface="メイリオ" panose="020B0604030504040204" pitchFamily="50" charset="-128"/>
              </a:rPr>
              <a:t>）</a:t>
            </a:r>
            <a:r>
              <a:rPr lang="ja-JP" altLang="ja-JP" sz="1000" dirty="0">
                <a:latin typeface="メイリオ" panose="020B0604030504040204" pitchFamily="50" charset="-128"/>
                <a:ea typeface="メイリオ" panose="020B0604030504040204" pitchFamily="50" charset="-128"/>
              </a:rPr>
              <a:t>は</a:t>
            </a:r>
            <a:r>
              <a:rPr lang="ja-JP" altLang="en-US" sz="1000" dirty="0">
                <a:latin typeface="メイリオ" panose="020B0604030504040204" pitchFamily="50" charset="-128"/>
                <a:ea typeface="メイリオ" panose="020B0604030504040204" pitchFamily="50" charset="-128"/>
              </a:rPr>
              <a:t>令和元年以降、</a:t>
            </a:r>
            <a:r>
              <a:rPr lang="en-US" altLang="ja-JP" sz="1000" dirty="0">
                <a:latin typeface="メイリオ" panose="020B0604030504040204" pitchFamily="50" charset="-128"/>
                <a:ea typeface="メイリオ" panose="020B0604030504040204" pitchFamily="50" charset="-128"/>
              </a:rPr>
              <a:t>100</a:t>
            </a:r>
            <a:r>
              <a:rPr lang="ja-JP" altLang="ja-JP" sz="1000" dirty="0">
                <a:latin typeface="メイリオ" panose="020B0604030504040204" pitchFamily="50" charset="-128"/>
                <a:ea typeface="メイリオ" panose="020B0604030504040204" pitchFamily="50" charset="-128"/>
              </a:rPr>
              <a:t>件</a:t>
            </a:r>
            <a:r>
              <a:rPr lang="ja-JP" altLang="en-US" sz="1000" dirty="0">
                <a:latin typeface="メイリオ" panose="020B0604030504040204" pitchFamily="50" charset="-128"/>
                <a:ea typeface="メイリオ" panose="020B0604030504040204" pitchFamily="50" charset="-128"/>
              </a:rPr>
              <a:t>程度の水準で推移しています（コロナウィルス感染症による労働災害は令和４年</a:t>
            </a:r>
            <a:r>
              <a:rPr lang="en-US" altLang="ja-JP" sz="1000" dirty="0">
                <a:latin typeface="メイリオ" panose="020B0604030504040204" pitchFamily="50" charset="-128"/>
                <a:ea typeface="メイリオ" panose="020B0604030504040204" pitchFamily="50" charset="-128"/>
              </a:rPr>
              <a:t>165</a:t>
            </a:r>
            <a:r>
              <a:rPr lang="ja-JP" altLang="en-US" sz="1000" dirty="0">
                <a:latin typeface="メイリオ" panose="020B0604030504040204" pitchFamily="50" charset="-128"/>
                <a:ea typeface="メイリオ" panose="020B0604030504040204" pitchFamily="50" charset="-128"/>
              </a:rPr>
              <a:t>件、令和５年</a:t>
            </a:r>
            <a:r>
              <a:rPr lang="en-US" altLang="ja-JP" sz="1000" dirty="0">
                <a:latin typeface="メイリオ" panose="020B0604030504040204" pitchFamily="50" charset="-128"/>
                <a:ea typeface="メイリオ" panose="020B0604030504040204" pitchFamily="50" charset="-128"/>
              </a:rPr>
              <a:t>57</a:t>
            </a:r>
            <a:r>
              <a:rPr lang="ja-JP" altLang="en-US" sz="1000" dirty="0">
                <a:latin typeface="メイリオ" panose="020B0604030504040204" pitchFamily="50" charset="-128"/>
                <a:ea typeface="メイリオ" panose="020B0604030504040204" pitchFamily="50" charset="-128"/>
              </a:rPr>
              <a:t>件）</a:t>
            </a:r>
            <a:r>
              <a:rPr lang="ja-JP" altLang="ja-JP" sz="1000" dirty="0">
                <a:latin typeface="メイリオ" panose="020B0604030504040204" pitchFamily="50" charset="-128"/>
                <a:ea typeface="メイリオ" panose="020B0604030504040204" pitchFamily="50" charset="-128"/>
              </a:rPr>
              <a:t>。</a:t>
            </a:r>
            <a:r>
              <a:rPr lang="ja-JP" altLang="en-US" sz="1000" dirty="0">
                <a:latin typeface="メイリオ" panose="020B0604030504040204" pitchFamily="50" charset="-128"/>
                <a:ea typeface="メイリオ" panose="020B0604030504040204" pitchFamily="50" charset="-128"/>
              </a:rPr>
              <a:t>また、</a:t>
            </a:r>
            <a:r>
              <a:rPr lang="ja-JP" altLang="ja-JP" sz="1000" dirty="0">
                <a:latin typeface="メイリオ" panose="020B0604030504040204" pitchFamily="50" charset="-128"/>
                <a:ea typeface="メイリオ" panose="020B0604030504040204" pitchFamily="50" charset="-128"/>
              </a:rPr>
              <a:t>死亡災害は</a:t>
            </a:r>
            <a:r>
              <a:rPr lang="ja-JP" altLang="en-US" sz="1000" dirty="0">
                <a:latin typeface="メイリオ" panose="020B0604030504040204" pitchFamily="50" charset="-128"/>
                <a:ea typeface="メイリオ" panose="020B0604030504040204" pitchFamily="50" charset="-128"/>
              </a:rPr>
              <a:t>令和２年以降３年連続で発生していませんでしたが、令和５年に２件（林業１件、小売業１件）の死亡災害が発生してしまいました。</a:t>
            </a:r>
            <a:endParaRPr lang="ja-JP" altLang="ja-JP" sz="1000" dirty="0">
              <a:latin typeface="メイリオ" panose="020B0604030504040204" pitchFamily="50" charset="-128"/>
              <a:ea typeface="メイリオ" panose="020B0604030504040204" pitchFamily="50" charset="-128"/>
            </a:endParaRPr>
          </a:p>
          <a:p>
            <a:r>
              <a:rPr lang="ja-JP" altLang="en-US" sz="1000" dirty="0">
                <a:latin typeface="メイリオ" panose="020B0604030504040204" pitchFamily="50" charset="-128"/>
                <a:ea typeface="メイリオ" panose="020B0604030504040204" pitchFamily="50" charset="-128"/>
              </a:rPr>
              <a:t>　</a:t>
            </a:r>
            <a:r>
              <a:rPr lang="ja-JP" altLang="ja-JP" sz="1000" dirty="0">
                <a:latin typeface="メイリオ" panose="020B0604030504040204" pitchFamily="50" charset="-128"/>
                <a:ea typeface="メイリオ" panose="020B0604030504040204" pitchFamily="50" charset="-128"/>
              </a:rPr>
              <a:t>このような状況を踏まえ、</a:t>
            </a:r>
            <a:r>
              <a:rPr lang="ja-JP" altLang="en-US" sz="1000" dirty="0">
                <a:latin typeface="メイリオ" panose="020B0604030504040204" pitchFamily="50" charset="-128"/>
                <a:ea typeface="メイリオ" panose="020B0604030504040204" pitchFamily="50" charset="-128"/>
              </a:rPr>
              <a:t>労働</a:t>
            </a:r>
            <a:r>
              <a:rPr lang="ja-JP" altLang="ja-JP" sz="1000" dirty="0">
                <a:latin typeface="メイリオ" panose="020B0604030504040204" pitchFamily="50" charset="-128"/>
                <a:ea typeface="メイリオ" panose="020B0604030504040204" pitchFamily="50" charset="-128"/>
              </a:rPr>
              <a:t>災害の減少と死亡災害</a:t>
            </a:r>
            <a:r>
              <a:rPr lang="ja-JP" altLang="en-US" sz="1000" dirty="0">
                <a:latin typeface="メイリオ" panose="020B0604030504040204" pitchFamily="50" charset="-128"/>
                <a:ea typeface="メイリオ" panose="020B0604030504040204" pitchFamily="50" charset="-128"/>
              </a:rPr>
              <a:t>「ゼロ」の継続を図ることを目的として本運動を展開することとしました。</a:t>
            </a:r>
            <a:r>
              <a:rPr lang="en-US" altLang="ja-JP" sz="1000" b="1" dirty="0">
                <a:solidFill>
                  <a:srgbClr val="00B050"/>
                </a:solidFill>
                <a:latin typeface="メイリオ" panose="020B0604030504040204" pitchFamily="50" charset="-128"/>
                <a:ea typeface="メイリオ" panose="020B0604030504040204" pitchFamily="50" charset="-128"/>
              </a:rPr>
              <a:t> </a:t>
            </a:r>
            <a:endParaRPr lang="ja-JP" altLang="ja-JP" sz="1000" b="1" dirty="0">
              <a:solidFill>
                <a:srgbClr val="00B050"/>
              </a:solidFill>
              <a:latin typeface="メイリオ" panose="020B0604030504040204" pitchFamily="50" charset="-128"/>
              <a:ea typeface="メイリオ" panose="020B0604030504040204" pitchFamily="50" charset="-128"/>
            </a:endParaRPr>
          </a:p>
          <a:p>
            <a:r>
              <a:rPr lang="ja-JP" altLang="en-US" sz="1000" dirty="0">
                <a:latin typeface="メイリオ" panose="020B0604030504040204" pitchFamily="50" charset="-128"/>
                <a:ea typeface="メイリオ" panose="020B0604030504040204" pitchFamily="50" charset="-128"/>
              </a:rPr>
              <a:t>　</a:t>
            </a:r>
            <a:r>
              <a:rPr lang="ja-JP" altLang="ja-JP" sz="1000" dirty="0">
                <a:latin typeface="メイリオ" panose="020B0604030504040204" pitchFamily="50" charset="-128"/>
                <a:ea typeface="メイリオ" panose="020B0604030504040204" pitchFamily="50" charset="-128"/>
              </a:rPr>
              <a:t>経営トップや現場管理者</a:t>
            </a:r>
            <a:r>
              <a:rPr lang="ja-JP" altLang="en-US" sz="1000" dirty="0">
                <a:latin typeface="メイリオ" panose="020B0604030504040204" pitchFamily="50" charset="-128"/>
                <a:ea typeface="メイリオ" panose="020B0604030504040204" pitchFamily="50" charset="-128"/>
              </a:rPr>
              <a:t>による</a:t>
            </a:r>
            <a:r>
              <a:rPr lang="ja-JP" altLang="ja-JP" sz="1000" dirty="0">
                <a:latin typeface="メイリオ" panose="020B0604030504040204" pitchFamily="50" charset="-128"/>
                <a:ea typeface="メイリオ" panose="020B0604030504040204" pitchFamily="50" charset="-128"/>
              </a:rPr>
              <a:t>安全宣言</a:t>
            </a:r>
            <a:r>
              <a:rPr lang="ja-JP" altLang="en-US" sz="1000" dirty="0">
                <a:latin typeface="メイリオ" panose="020B0604030504040204" pitchFamily="50" charset="-128"/>
                <a:ea typeface="メイリオ" panose="020B0604030504040204" pitchFamily="50" charset="-128"/>
              </a:rPr>
              <a:t>を行い、これを</a:t>
            </a:r>
            <a:r>
              <a:rPr lang="ja-JP" altLang="ja-JP" sz="1000" dirty="0">
                <a:latin typeface="メイリオ" panose="020B0604030504040204" pitchFamily="50" charset="-128"/>
                <a:ea typeface="メイリオ" panose="020B0604030504040204" pitchFamily="50" charset="-128"/>
              </a:rPr>
              <a:t>実行</a:t>
            </a:r>
            <a:r>
              <a:rPr lang="ja-JP" altLang="en-US" sz="1000" dirty="0">
                <a:latin typeface="メイリオ" panose="020B0604030504040204" pitchFamily="50" charset="-128"/>
                <a:ea typeface="メイリオ" panose="020B0604030504040204" pitchFamily="50" charset="-128"/>
              </a:rPr>
              <a:t>すること</a:t>
            </a:r>
            <a:r>
              <a:rPr lang="ja-JP" altLang="ja-JP" sz="1000" dirty="0">
                <a:latin typeface="メイリオ" panose="020B0604030504040204" pitchFamily="50" charset="-128"/>
                <a:ea typeface="メイリオ" panose="020B0604030504040204" pitchFamily="50" charset="-128"/>
              </a:rPr>
              <a:t>により</a:t>
            </a:r>
            <a:r>
              <a:rPr lang="ja-JP" altLang="en-US" sz="1000" dirty="0">
                <a:latin typeface="メイリオ" panose="020B0604030504040204" pitchFamily="50" charset="-128"/>
                <a:ea typeface="メイリオ" panose="020B0604030504040204" pitchFamily="50" charset="-128"/>
              </a:rPr>
              <a:t>災害防止のための</a:t>
            </a:r>
            <a:r>
              <a:rPr lang="ja-JP" altLang="ja-JP" sz="1000" dirty="0">
                <a:latin typeface="メイリオ" panose="020B0604030504040204" pitchFamily="50" charset="-128"/>
                <a:ea typeface="メイリオ" panose="020B0604030504040204" pitchFamily="50" charset="-128"/>
              </a:rPr>
              <a:t>取り組みを展開</a:t>
            </a:r>
            <a:r>
              <a:rPr lang="ja-JP" altLang="en-US" sz="1000" dirty="0">
                <a:latin typeface="メイリオ" panose="020B0604030504040204" pitchFamily="50" charset="-128"/>
                <a:ea typeface="メイリオ" panose="020B0604030504040204" pitchFamily="50" charset="-128"/>
              </a:rPr>
              <a:t>し</a:t>
            </a:r>
            <a:r>
              <a:rPr lang="ja-JP" altLang="ja-JP" sz="1000" dirty="0">
                <a:latin typeface="メイリオ" panose="020B0604030504040204" pitchFamily="50" charset="-128"/>
                <a:ea typeface="メイリオ" panose="020B0604030504040204" pitchFamily="50" charset="-128"/>
              </a:rPr>
              <a:t>、安全衛生管理水準の向上と自主的な労働災害防止活動の活性化を図り、労働災害</a:t>
            </a:r>
            <a:r>
              <a:rPr lang="ja-JP" altLang="en-US" sz="1000" dirty="0">
                <a:latin typeface="メイリオ" panose="020B0604030504040204" pitchFamily="50" charset="-128"/>
                <a:ea typeface="メイリオ" panose="020B0604030504040204" pitchFamily="50" charset="-128"/>
              </a:rPr>
              <a:t>「</a:t>
            </a:r>
            <a:r>
              <a:rPr lang="ja-JP" altLang="ja-JP" sz="1000" dirty="0">
                <a:latin typeface="メイリオ" panose="020B0604030504040204" pitchFamily="50" charset="-128"/>
                <a:ea typeface="メイリオ" panose="020B0604030504040204" pitchFamily="50" charset="-128"/>
              </a:rPr>
              <a:t>ゼロ</a:t>
            </a:r>
            <a:r>
              <a:rPr lang="ja-JP" altLang="en-US" sz="1000" dirty="0">
                <a:latin typeface="メイリオ" panose="020B0604030504040204" pitchFamily="50" charset="-128"/>
                <a:ea typeface="メイリオ" panose="020B0604030504040204" pitchFamily="50" charset="-128"/>
              </a:rPr>
              <a:t>」</a:t>
            </a:r>
            <a:r>
              <a:rPr lang="ja-JP" altLang="ja-JP" sz="1000" dirty="0">
                <a:latin typeface="メイリオ" panose="020B0604030504040204" pitchFamily="50" charset="-128"/>
                <a:ea typeface="メイリオ" panose="020B0604030504040204" pitchFamily="50" charset="-128"/>
              </a:rPr>
              <a:t>の職場を</a:t>
            </a:r>
            <a:r>
              <a:rPr lang="ja-JP" altLang="en-US" sz="1000" dirty="0">
                <a:latin typeface="メイリオ" panose="020B0604030504040204" pitchFamily="50" charset="-128"/>
                <a:ea typeface="メイリオ" panose="020B0604030504040204" pitchFamily="50" charset="-128"/>
              </a:rPr>
              <a:t>目指しましょう</a:t>
            </a:r>
            <a:r>
              <a:rPr lang="ja-JP" altLang="ja-JP" sz="1000" dirty="0">
                <a:latin typeface="メイリオ" panose="020B0604030504040204" pitchFamily="50" charset="-128"/>
                <a:ea typeface="メイリオ" panose="020B0604030504040204" pitchFamily="50" charset="-128"/>
              </a:rPr>
              <a:t>。</a:t>
            </a:r>
          </a:p>
        </p:txBody>
      </p:sp>
      <p:grpSp>
        <p:nvGrpSpPr>
          <p:cNvPr id="16" name="グループ化 15"/>
          <p:cNvGrpSpPr/>
          <p:nvPr/>
        </p:nvGrpSpPr>
        <p:grpSpPr>
          <a:xfrm>
            <a:off x="180000" y="6696000"/>
            <a:ext cx="6388100" cy="3128298"/>
            <a:chOff x="154600" y="2305996"/>
            <a:chExt cx="6388100" cy="2457491"/>
          </a:xfrm>
        </p:grpSpPr>
        <p:sp>
          <p:nvSpPr>
            <p:cNvPr id="17" name="角丸四角形 16"/>
            <p:cNvSpPr/>
            <p:nvPr/>
          </p:nvSpPr>
          <p:spPr>
            <a:xfrm>
              <a:off x="154600" y="2457450"/>
              <a:ext cx="6388100" cy="2306037"/>
            </a:xfrm>
            <a:prstGeom prst="roundRect">
              <a:avLst>
                <a:gd name="adj" fmla="val 2391"/>
              </a:avLst>
            </a:prstGeom>
            <a:noFill/>
            <a:ln w="22225">
              <a:solidFill>
                <a:srgbClr val="0066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8" name="角丸四角形 17"/>
            <p:cNvSpPr/>
            <p:nvPr/>
          </p:nvSpPr>
          <p:spPr>
            <a:xfrm>
              <a:off x="334600" y="2305996"/>
              <a:ext cx="1800000" cy="282805"/>
            </a:xfrm>
            <a:prstGeom prst="roundRect">
              <a:avLst>
                <a:gd name="adj" fmla="val 5556"/>
              </a:avLst>
            </a:prstGeom>
            <a:solidFill>
              <a:srgbClr val="006600"/>
            </a:solidFill>
            <a:ln>
              <a:solidFill>
                <a:srgbClr val="0066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 name="テキスト ボックス 18"/>
            <p:cNvSpPr txBox="1"/>
            <p:nvPr/>
          </p:nvSpPr>
          <p:spPr>
            <a:xfrm>
              <a:off x="448900" y="2334276"/>
              <a:ext cx="1575121" cy="241780"/>
            </a:xfrm>
            <a:prstGeom prst="rect">
              <a:avLst/>
            </a:prstGeom>
            <a:noFill/>
            <a:ln>
              <a:solidFill>
                <a:srgbClr val="006600"/>
              </a:solidFill>
            </a:ln>
          </p:spPr>
          <p:txBody>
            <a:bodyPr wrap="square" rtlCol="0">
              <a:spAutoFit/>
            </a:bodyPr>
            <a:lstStyle/>
            <a:p>
              <a:pPr algn="dist"/>
              <a:r>
                <a:rPr kumimoji="1" lang="ja-JP" altLang="en-US" sz="1400" b="1" dirty="0">
                  <a:solidFill>
                    <a:schemeClr val="bg1"/>
                  </a:solidFill>
                </a:rPr>
                <a:t>実施事項</a:t>
              </a:r>
            </a:p>
          </p:txBody>
        </p:sp>
      </p:grpSp>
      <p:sp>
        <p:nvSpPr>
          <p:cNvPr id="20" name="テキスト ボックス 19"/>
          <p:cNvSpPr txBox="1"/>
          <p:nvPr/>
        </p:nvSpPr>
        <p:spPr>
          <a:xfrm>
            <a:off x="2540000" y="5583550"/>
            <a:ext cx="1778000" cy="307777"/>
          </a:xfrm>
          <a:prstGeom prst="rect">
            <a:avLst/>
          </a:prstGeom>
          <a:noFill/>
        </p:spPr>
        <p:txBody>
          <a:bodyPr wrap="square" rtlCol="0">
            <a:spAutoFit/>
          </a:bodyPr>
          <a:lstStyle/>
          <a:p>
            <a:r>
              <a:rPr kumimoji="1" lang="ja-JP" altLang="en-US" sz="1400" b="1" dirty="0">
                <a:solidFill>
                  <a:schemeClr val="bg1"/>
                </a:solidFill>
              </a:rPr>
              <a:t>運動実施期間等</a:t>
            </a:r>
          </a:p>
        </p:txBody>
      </p:sp>
      <p:sp>
        <p:nvSpPr>
          <p:cNvPr id="15" name="正方形/長方形 14"/>
          <p:cNvSpPr/>
          <p:nvPr/>
        </p:nvSpPr>
        <p:spPr>
          <a:xfrm>
            <a:off x="2071553" y="5238234"/>
            <a:ext cx="1800493" cy="369332"/>
          </a:xfrm>
          <a:prstGeom prst="rect">
            <a:avLst/>
          </a:prstGeom>
        </p:spPr>
        <p:txBody>
          <a:bodyPr wrap="none">
            <a:spAutoFit/>
          </a:bodyPr>
          <a:lstStyle/>
          <a:p>
            <a:r>
              <a:rPr kumimoji="1" lang="ja-JP" altLang="en-US" b="1" dirty="0">
                <a:solidFill>
                  <a:schemeClr val="bg1"/>
                </a:solidFill>
              </a:rPr>
              <a:t>運動実施期間等</a:t>
            </a:r>
          </a:p>
        </p:txBody>
      </p:sp>
      <p:sp>
        <p:nvSpPr>
          <p:cNvPr id="22" name="テキスト ボックス 21"/>
          <p:cNvSpPr txBox="1"/>
          <p:nvPr/>
        </p:nvSpPr>
        <p:spPr>
          <a:xfrm>
            <a:off x="288684" y="4304175"/>
            <a:ext cx="1778000" cy="307777"/>
          </a:xfrm>
          <a:prstGeom prst="rect">
            <a:avLst/>
          </a:prstGeom>
          <a:noFill/>
        </p:spPr>
        <p:txBody>
          <a:bodyPr wrap="square" rtlCol="0">
            <a:spAutoFit/>
          </a:bodyPr>
          <a:lstStyle/>
          <a:p>
            <a:r>
              <a:rPr kumimoji="1" lang="ja-JP" altLang="en-US" sz="1400" b="1" dirty="0"/>
              <a:t>運動実施期間等</a:t>
            </a:r>
          </a:p>
        </p:txBody>
      </p:sp>
      <p:graphicFrame>
        <p:nvGraphicFramePr>
          <p:cNvPr id="23" name="表 22"/>
          <p:cNvGraphicFramePr>
            <a:graphicFrameLocks noGrp="1"/>
          </p:cNvGraphicFramePr>
          <p:nvPr>
            <p:extLst>
              <p:ext uri="{D42A27DB-BD31-4B8C-83A1-F6EECF244321}">
                <p14:modId xmlns:p14="http://schemas.microsoft.com/office/powerpoint/2010/main" val="485749890"/>
              </p:ext>
            </p:extLst>
          </p:nvPr>
        </p:nvGraphicFramePr>
        <p:xfrm>
          <a:off x="180000" y="4588866"/>
          <a:ext cx="6388100" cy="1925320"/>
        </p:xfrm>
        <a:graphic>
          <a:graphicData uri="http://schemas.openxmlformats.org/drawingml/2006/table">
            <a:tbl>
              <a:tblPr firstRow="1" bandRow="1">
                <a:tableStyleId>{5C22544A-7EE6-4342-B048-85BDC9FD1C3A}</a:tableStyleId>
              </a:tblPr>
              <a:tblGrid>
                <a:gridCol w="1121397">
                  <a:extLst>
                    <a:ext uri="{9D8B030D-6E8A-4147-A177-3AD203B41FA5}">
                      <a16:colId xmlns:a16="http://schemas.microsoft.com/office/drawing/2014/main" val="1588631689"/>
                    </a:ext>
                  </a:extLst>
                </a:gridCol>
                <a:gridCol w="5266703">
                  <a:extLst>
                    <a:ext uri="{9D8B030D-6E8A-4147-A177-3AD203B41FA5}">
                      <a16:colId xmlns:a16="http://schemas.microsoft.com/office/drawing/2014/main" val="661848029"/>
                    </a:ext>
                  </a:extLst>
                </a:gridCol>
              </a:tblGrid>
              <a:tr h="370840">
                <a:tc>
                  <a:txBody>
                    <a:bodyPr/>
                    <a:lstStyle/>
                    <a:p>
                      <a:r>
                        <a:rPr kumimoji="1" lang="ja-JP" altLang="en-US" sz="1050" dirty="0">
                          <a:solidFill>
                            <a:schemeClr val="tx1"/>
                          </a:solidFill>
                          <a:latin typeface="メイリオ" panose="020B0604030504040204" pitchFamily="50" charset="-128"/>
                          <a:ea typeface="メイリオ" panose="020B0604030504040204" pitchFamily="50" charset="-128"/>
                        </a:rPr>
                        <a:t>実施期間</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kumimoji="1" lang="ja-JP" altLang="en-US" sz="1050" b="1" kern="1200" dirty="0">
                          <a:solidFill>
                            <a:schemeClr val="tx1"/>
                          </a:solidFill>
                          <a:effectLst/>
                          <a:latin typeface="メイリオ" panose="020B0604030504040204" pitchFamily="50" charset="-128"/>
                          <a:ea typeface="メイリオ" panose="020B0604030504040204" pitchFamily="50" charset="-128"/>
                          <a:cs typeface="+mn-cs"/>
                        </a:rPr>
                        <a:t>令和６</a:t>
                      </a:r>
                      <a:r>
                        <a:rPr kumimoji="1" lang="ja-JP" altLang="ja-JP" sz="1050" b="1" kern="1200" dirty="0">
                          <a:solidFill>
                            <a:schemeClr val="tx1"/>
                          </a:solidFill>
                          <a:effectLst/>
                          <a:latin typeface="メイリオ" panose="020B0604030504040204" pitchFamily="50" charset="-128"/>
                          <a:ea typeface="メイリオ" panose="020B0604030504040204" pitchFamily="50" charset="-128"/>
                          <a:cs typeface="+mn-cs"/>
                        </a:rPr>
                        <a:t>年７月１日</a:t>
                      </a:r>
                      <a:r>
                        <a:rPr kumimoji="1" lang="ja-JP" altLang="en-US" sz="1050" b="1" kern="1200" dirty="0">
                          <a:solidFill>
                            <a:schemeClr val="tx1"/>
                          </a:solidFill>
                          <a:effectLst/>
                          <a:latin typeface="メイリオ" panose="020B0604030504040204" pitchFamily="50" charset="-128"/>
                          <a:ea typeface="メイリオ" panose="020B0604030504040204" pitchFamily="50" charset="-128"/>
                          <a:cs typeface="+mn-cs"/>
                        </a:rPr>
                        <a:t>から</a:t>
                      </a:r>
                      <a:r>
                        <a:rPr kumimoji="1" lang="ja-JP" altLang="ja-JP" sz="1050" b="1" kern="1200" dirty="0">
                          <a:solidFill>
                            <a:schemeClr val="tx1"/>
                          </a:solidFill>
                          <a:effectLst/>
                          <a:latin typeface="メイリオ" panose="020B0604030504040204" pitchFamily="50" charset="-128"/>
                          <a:ea typeface="メイリオ" panose="020B0604030504040204" pitchFamily="50" charset="-128"/>
                          <a:cs typeface="+mn-cs"/>
                        </a:rPr>
                        <a:t>１２月３１日</a:t>
                      </a:r>
                      <a:r>
                        <a:rPr kumimoji="1" lang="ja-JP" altLang="en-US" sz="1050" b="1" kern="1200" dirty="0">
                          <a:solidFill>
                            <a:schemeClr val="tx1"/>
                          </a:solidFill>
                          <a:effectLst/>
                          <a:latin typeface="メイリオ" panose="020B0604030504040204" pitchFamily="50" charset="-128"/>
                          <a:ea typeface="メイリオ" panose="020B0604030504040204" pitchFamily="50" charset="-128"/>
                          <a:cs typeface="+mn-cs"/>
                        </a:rPr>
                        <a:t>まで</a:t>
                      </a:r>
                      <a:r>
                        <a:rPr kumimoji="1" lang="ja-JP" altLang="ja-JP" sz="1050" b="1" kern="1200" dirty="0">
                          <a:solidFill>
                            <a:schemeClr val="tx1"/>
                          </a:solidFill>
                          <a:effectLst/>
                          <a:latin typeface="メイリオ" panose="020B0604030504040204" pitchFamily="50" charset="-128"/>
                          <a:ea typeface="メイリオ" panose="020B0604030504040204" pitchFamily="50" charset="-128"/>
                          <a:cs typeface="+mn-cs"/>
                        </a:rPr>
                        <a:t>（６ヶ月間）</a:t>
                      </a:r>
                      <a:endParaRPr kumimoji="1" lang="ja-JP" altLang="en-US" sz="1050" dirty="0">
                        <a:solidFill>
                          <a:schemeClr val="tx1"/>
                        </a:solidFill>
                        <a:latin typeface="メイリオ" panose="020B0604030504040204" pitchFamily="50" charset="-128"/>
                        <a:ea typeface="メイリオ"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1822839158"/>
                  </a:ext>
                </a:extLst>
              </a:tr>
              <a:tr h="370840">
                <a:tc>
                  <a:txBody>
                    <a:bodyPr/>
                    <a:lstStyle/>
                    <a:p>
                      <a:r>
                        <a:rPr kumimoji="1" lang="ja-JP" altLang="en-US" sz="1050" dirty="0">
                          <a:latin typeface="メイリオ" panose="020B0604030504040204" pitchFamily="50" charset="-128"/>
                          <a:ea typeface="メイリオ" panose="020B0604030504040204" pitchFamily="50" charset="-128"/>
                        </a:rPr>
                        <a:t>参加資格</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三好市、美馬市、東みよし町、つるぎ町で、労働者を雇用する事業場</a:t>
                      </a:r>
                      <a:endParaRPr kumimoji="1" lang="en-US" altLang="ja-JP" sz="1050" kern="1200" dirty="0">
                        <a:solidFill>
                          <a:schemeClr val="dk1"/>
                        </a:solidFill>
                        <a:effectLst/>
                        <a:latin typeface="メイリオ" panose="020B0604030504040204" pitchFamily="50" charset="-128"/>
                        <a:ea typeface="メイリオ" panose="020B0604030504040204" pitchFamily="50" charset="-128"/>
                        <a:cs typeface="+mn-cs"/>
                      </a:endParaRPr>
                    </a:p>
                    <a:p>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（参加費は不要）</a:t>
                      </a:r>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a:t>
                      </a:r>
                      <a:endParaRPr kumimoji="1" lang="ja-JP" altLang="en-US" sz="1050" dirty="0">
                        <a:latin typeface="メイリオ" panose="020B0604030504040204" pitchFamily="50" charset="-128"/>
                        <a:ea typeface="メイリオ"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892333231"/>
                  </a:ext>
                </a:extLst>
              </a:tr>
              <a:tr h="370840">
                <a:tc>
                  <a:txBody>
                    <a:bodyPr/>
                    <a:lstStyle/>
                    <a:p>
                      <a:r>
                        <a:rPr kumimoji="1" lang="ja-JP" altLang="en-US" sz="1050" dirty="0">
                          <a:latin typeface="メイリオ" panose="020B0604030504040204" pitchFamily="50" charset="-128"/>
                          <a:ea typeface="メイリオ" panose="020B0604030504040204" pitchFamily="50" charset="-128"/>
                        </a:rPr>
                        <a:t>参加申し込み</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kumimoji="1" lang="ja-JP" altLang="en-US" sz="1050" b="1" kern="1200" dirty="0">
                          <a:solidFill>
                            <a:schemeClr val="dk1"/>
                          </a:solidFill>
                          <a:effectLst/>
                          <a:latin typeface="メイリオ" panose="020B0604030504040204" pitchFamily="50" charset="-128"/>
                          <a:ea typeface="メイリオ" panose="020B0604030504040204" pitchFamily="50" charset="-128"/>
                          <a:cs typeface="+mn-cs"/>
                        </a:rPr>
                        <a:t>令和６年</a:t>
                      </a:r>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６月１日</a:t>
                      </a:r>
                      <a:r>
                        <a:rPr kumimoji="1" lang="ja-JP" altLang="en-US" sz="1050" b="1" kern="1200" dirty="0">
                          <a:solidFill>
                            <a:schemeClr val="dk1"/>
                          </a:solidFill>
                          <a:effectLst/>
                          <a:latin typeface="メイリオ" panose="020B0604030504040204" pitchFamily="50" charset="-128"/>
                          <a:ea typeface="メイリオ" panose="020B0604030504040204" pitchFamily="50" charset="-128"/>
                          <a:cs typeface="+mn-cs"/>
                        </a:rPr>
                        <a:t>から</a:t>
                      </a:r>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６月３０日まで</a:t>
                      </a:r>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の間に、</a:t>
                      </a:r>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「参加申込書」【様式第</a:t>
                      </a:r>
                      <a:r>
                        <a:rPr kumimoji="1" lang="en-US" altLang="ja-JP" sz="1050" b="1" kern="1200" dirty="0">
                          <a:solidFill>
                            <a:schemeClr val="dk1"/>
                          </a:solidFill>
                          <a:effectLst/>
                          <a:latin typeface="メイリオ" panose="020B0604030504040204" pitchFamily="50" charset="-128"/>
                          <a:ea typeface="メイリオ" panose="020B0604030504040204" pitchFamily="50" charset="-128"/>
                          <a:cs typeface="+mn-cs"/>
                        </a:rPr>
                        <a:t>1</a:t>
                      </a:r>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号】</a:t>
                      </a:r>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を</a:t>
                      </a:r>
                      <a:r>
                        <a:rPr kumimoji="1" lang="ja-JP" altLang="en-US" sz="1050" kern="1200" dirty="0">
                          <a:solidFill>
                            <a:schemeClr val="dk1"/>
                          </a:solidFill>
                          <a:effectLst/>
                          <a:latin typeface="メイリオ" panose="020B0604030504040204" pitchFamily="50" charset="-128"/>
                          <a:ea typeface="メイリオ" panose="020B0604030504040204" pitchFamily="50" charset="-128"/>
                          <a:cs typeface="+mn-cs"/>
                        </a:rPr>
                        <a:t>裏面</a:t>
                      </a:r>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の三好労働基準協会長あてにＦＡＸか郵送</a:t>
                      </a:r>
                      <a:r>
                        <a:rPr kumimoji="1" lang="ja-JP" altLang="en-US" sz="1050" kern="1200" dirty="0">
                          <a:solidFill>
                            <a:schemeClr val="dk1"/>
                          </a:solidFill>
                          <a:effectLst/>
                          <a:latin typeface="メイリオ" panose="020B0604030504040204" pitchFamily="50" charset="-128"/>
                          <a:ea typeface="メイリオ" panose="020B0604030504040204" pitchFamily="50" charset="-128"/>
                          <a:cs typeface="+mn-cs"/>
                        </a:rPr>
                        <a:t>で</a:t>
                      </a:r>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申し込みください。</a:t>
                      </a:r>
                      <a:endParaRPr kumimoji="1" lang="ja-JP" altLang="en-US" sz="1050" dirty="0">
                        <a:latin typeface="メイリオ" panose="020B0604030504040204" pitchFamily="50" charset="-128"/>
                        <a:ea typeface="メイリオ"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3819266084"/>
                  </a:ext>
                </a:extLst>
              </a:tr>
              <a:tr h="370840">
                <a:tc>
                  <a:txBody>
                    <a:bodyPr/>
                    <a:lstStyle/>
                    <a:p>
                      <a:r>
                        <a:rPr kumimoji="1" lang="ja-JP" altLang="en-US" sz="1050" dirty="0">
                          <a:latin typeface="メイリオ" panose="020B0604030504040204" pitchFamily="50" charset="-128"/>
                          <a:ea typeface="メイリオ" panose="020B0604030504040204" pitchFamily="50" charset="-128"/>
                        </a:rPr>
                        <a:t>結果報告</a:t>
                      </a: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tc>
                  <a:txBody>
                    <a:bodyPr/>
                    <a:lstStyle/>
                    <a:p>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６ヶ月間の運動実施期間終了後、</a:t>
                      </a:r>
                      <a:r>
                        <a:rPr kumimoji="1" lang="ja-JP" altLang="en-US" sz="1050" b="1" kern="1200" dirty="0">
                          <a:solidFill>
                            <a:schemeClr val="dk1"/>
                          </a:solidFill>
                          <a:effectLst/>
                          <a:latin typeface="メイリオ" panose="020B0604030504040204" pitchFamily="50" charset="-128"/>
                          <a:ea typeface="メイリオ" panose="020B0604030504040204" pitchFamily="50" charset="-128"/>
                          <a:cs typeface="+mn-cs"/>
                        </a:rPr>
                        <a:t>令和７</a:t>
                      </a:r>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年１月４日</a:t>
                      </a:r>
                      <a:r>
                        <a:rPr kumimoji="1" lang="ja-JP" altLang="en-US" sz="1050" b="1" kern="1200" dirty="0">
                          <a:solidFill>
                            <a:schemeClr val="dk1"/>
                          </a:solidFill>
                          <a:effectLst/>
                          <a:latin typeface="メイリオ" panose="020B0604030504040204" pitchFamily="50" charset="-128"/>
                          <a:ea typeface="メイリオ" panose="020B0604030504040204" pitchFamily="50" charset="-128"/>
                          <a:cs typeface="+mn-cs"/>
                        </a:rPr>
                        <a:t>から</a:t>
                      </a:r>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１月１</a:t>
                      </a:r>
                      <a:r>
                        <a:rPr kumimoji="1" lang="en-US" altLang="ja-JP" sz="1050" b="1" kern="1200" dirty="0">
                          <a:solidFill>
                            <a:schemeClr val="dk1"/>
                          </a:solidFill>
                          <a:effectLst/>
                          <a:latin typeface="メイリオ" panose="020B0604030504040204" pitchFamily="50" charset="-128"/>
                          <a:ea typeface="メイリオ" panose="020B0604030504040204" pitchFamily="50" charset="-128"/>
                          <a:cs typeface="+mn-cs"/>
                        </a:rPr>
                        <a:t>6</a:t>
                      </a:r>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日まで</a:t>
                      </a:r>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の間に、</a:t>
                      </a:r>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「結果報告書」【様式第</a:t>
                      </a:r>
                      <a:r>
                        <a:rPr kumimoji="1" lang="en-US" altLang="ja-JP" sz="1050" b="1" kern="1200" dirty="0">
                          <a:solidFill>
                            <a:schemeClr val="dk1"/>
                          </a:solidFill>
                          <a:effectLst/>
                          <a:latin typeface="メイリオ" panose="020B0604030504040204" pitchFamily="50" charset="-128"/>
                          <a:ea typeface="メイリオ" panose="020B0604030504040204" pitchFamily="50" charset="-128"/>
                          <a:cs typeface="+mn-cs"/>
                        </a:rPr>
                        <a:t>2</a:t>
                      </a:r>
                      <a:r>
                        <a:rPr kumimoji="1" lang="ja-JP" altLang="ja-JP" sz="1050" b="1" kern="1200" dirty="0">
                          <a:solidFill>
                            <a:schemeClr val="dk1"/>
                          </a:solidFill>
                          <a:effectLst/>
                          <a:latin typeface="メイリオ" panose="020B0604030504040204" pitchFamily="50" charset="-128"/>
                          <a:ea typeface="メイリオ" panose="020B0604030504040204" pitchFamily="50" charset="-128"/>
                          <a:cs typeface="+mn-cs"/>
                        </a:rPr>
                        <a:t>号】</a:t>
                      </a:r>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を三好労働基準協会長あてにＦＡＸか郵送</a:t>
                      </a:r>
                      <a:r>
                        <a:rPr kumimoji="1" lang="ja-JP" altLang="en-US" sz="1050" kern="1200" dirty="0">
                          <a:solidFill>
                            <a:schemeClr val="dk1"/>
                          </a:solidFill>
                          <a:effectLst/>
                          <a:latin typeface="メイリオ" panose="020B0604030504040204" pitchFamily="50" charset="-128"/>
                          <a:ea typeface="メイリオ" panose="020B0604030504040204" pitchFamily="50" charset="-128"/>
                          <a:cs typeface="+mn-cs"/>
                        </a:rPr>
                        <a:t>で</a:t>
                      </a:r>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報告してください。</a:t>
                      </a:r>
                      <a:endParaRPr kumimoji="1" lang="en-US" altLang="ja-JP" sz="1050" kern="1200" dirty="0">
                        <a:solidFill>
                          <a:schemeClr val="dk1"/>
                        </a:solidFill>
                        <a:effectLst/>
                        <a:latin typeface="メイリオ" panose="020B0604030504040204" pitchFamily="50" charset="-128"/>
                        <a:ea typeface="メイリオ" panose="020B0604030504040204" pitchFamily="50" charset="-128"/>
                        <a:cs typeface="+mn-cs"/>
                      </a:endParaRPr>
                    </a:p>
                    <a:p>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　※</a:t>
                      </a:r>
                      <a:r>
                        <a:rPr kumimoji="1" lang="ja-JP" altLang="ja-JP" sz="1050" u="wavy" kern="1200" dirty="0">
                          <a:solidFill>
                            <a:schemeClr val="dk1"/>
                          </a:solidFill>
                          <a:effectLst/>
                          <a:latin typeface="メイリオ" panose="020B0604030504040204" pitchFamily="50" charset="-128"/>
                          <a:ea typeface="メイリオ" panose="020B0604030504040204" pitchFamily="50" charset="-128"/>
                          <a:cs typeface="+mn-cs"/>
                        </a:rPr>
                        <a:t>労働災害の発生の有無にかかわらず、必ず報告してください</a:t>
                      </a:r>
                      <a:r>
                        <a:rPr kumimoji="1" lang="ja-JP" altLang="ja-JP" sz="1050" kern="1200" dirty="0">
                          <a:solidFill>
                            <a:schemeClr val="dk1"/>
                          </a:solidFill>
                          <a:effectLst/>
                          <a:latin typeface="メイリオ" panose="020B0604030504040204" pitchFamily="50" charset="-128"/>
                          <a:ea typeface="メイリオ" panose="020B0604030504040204" pitchFamily="50" charset="-128"/>
                          <a:cs typeface="+mn-cs"/>
                        </a:rPr>
                        <a:t>。</a:t>
                      </a:r>
                      <a:endParaRPr kumimoji="1" lang="ja-JP" altLang="en-US" sz="1050" dirty="0">
                        <a:latin typeface="メイリオ" panose="020B0604030504040204" pitchFamily="50" charset="-128"/>
                        <a:ea typeface="メイリオ" panose="020B0604030504040204" pitchFamily="50" charset="-128"/>
                      </a:endParaRPr>
                    </a:p>
                  </a:txBody>
                  <a:tcPr anchor="ctr">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noFill/>
                  </a:tcPr>
                </a:tc>
                <a:extLst>
                  <a:ext uri="{0D108BD9-81ED-4DB2-BD59-A6C34878D82A}">
                    <a16:rowId xmlns:a16="http://schemas.microsoft.com/office/drawing/2014/main" val="2372798378"/>
                  </a:ext>
                </a:extLst>
              </a:tr>
            </a:tbl>
          </a:graphicData>
        </a:graphic>
      </p:graphicFrame>
      <p:sp>
        <p:nvSpPr>
          <p:cNvPr id="24" name="テキスト ボックス 23"/>
          <p:cNvSpPr txBox="1"/>
          <p:nvPr/>
        </p:nvSpPr>
        <p:spPr>
          <a:xfrm>
            <a:off x="304800" y="7114905"/>
            <a:ext cx="6235700" cy="3116238"/>
          </a:xfrm>
          <a:prstGeom prst="rect">
            <a:avLst/>
          </a:prstGeom>
          <a:noFill/>
        </p:spPr>
        <p:txBody>
          <a:bodyPr wrap="square" rtlCol="0">
            <a:spAutoFit/>
          </a:bodyPr>
          <a:lstStyle/>
          <a:p>
            <a:r>
              <a:rPr lang="ja-JP" altLang="ja-JP" sz="1050" dirty="0">
                <a:latin typeface="メイリオ" panose="020B0604030504040204" pitchFamily="50" charset="-128"/>
                <a:ea typeface="メイリオ" panose="020B0604030504040204" pitchFamily="50" charset="-128"/>
              </a:rPr>
              <a:t>本運動の参加者は、次のような項目について積極的に展開し、運動実施期間中における「ゼロ災」の達成を目指します。</a:t>
            </a:r>
          </a:p>
          <a:p>
            <a:r>
              <a:rPr lang="ja-JP" altLang="ja-JP" sz="1050" dirty="0">
                <a:latin typeface="メイリオ" panose="020B0604030504040204" pitchFamily="50" charset="-128"/>
                <a:ea typeface="メイリオ" panose="020B0604030504040204" pitchFamily="50" charset="-128"/>
              </a:rPr>
              <a:t>　〇</a:t>
            </a:r>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経営トップや現場責任者が安全の決意表明（安全宣言）を行い、自らも率先して安全パトロー</a:t>
            </a:r>
            <a:r>
              <a:rPr lang="ja-JP" altLang="en-US" sz="1050" dirty="0">
                <a:latin typeface="メイリオ" panose="020B0604030504040204" pitchFamily="50" charset="-128"/>
                <a:ea typeface="メイリオ" panose="020B0604030504040204" pitchFamily="50" charset="-128"/>
              </a:rPr>
              <a:t>　　</a:t>
            </a:r>
            <a:endParaRPr lang="en-US" altLang="ja-JP" sz="1050" dirty="0">
              <a:latin typeface="メイリオ" panose="020B0604030504040204" pitchFamily="50" charset="-128"/>
              <a:ea typeface="メイリオ" panose="020B0604030504040204" pitchFamily="50" charset="-128"/>
            </a:endParaRPr>
          </a:p>
          <a:p>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ルを実施します。　</a:t>
            </a:r>
          </a:p>
          <a:p>
            <a:r>
              <a:rPr lang="ja-JP" altLang="ja-JP" sz="1050" dirty="0">
                <a:latin typeface="メイリオ" panose="020B0604030504040204" pitchFamily="50" charset="-128"/>
                <a:ea typeface="メイリオ" panose="020B0604030504040204" pitchFamily="50" charset="-128"/>
              </a:rPr>
              <a:t>　〇</a:t>
            </a:r>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安全衛生管理体制を見直し、必要な整備を図り、実効ある管理体制を確立します。</a:t>
            </a:r>
          </a:p>
          <a:p>
            <a:r>
              <a:rPr lang="ja-JP" altLang="ja-JP" sz="1050" dirty="0">
                <a:latin typeface="メイリオ" panose="020B0604030504040204" pitchFamily="50" charset="-128"/>
                <a:ea typeface="メイリオ" panose="020B0604030504040204" pitchFamily="50" charset="-128"/>
              </a:rPr>
              <a:t>　〇</a:t>
            </a:r>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危険予知（ＫＹ）活動、ヒヤリハット、４Ｓ（整理・整頓・清掃・清潔）活動等、日常的な安</a:t>
            </a:r>
            <a:r>
              <a:rPr lang="ja-JP" altLang="en-US" sz="1050" dirty="0">
                <a:latin typeface="メイリオ" panose="020B0604030504040204" pitchFamily="50" charset="-128"/>
                <a:ea typeface="メイリオ" panose="020B0604030504040204" pitchFamily="50" charset="-128"/>
              </a:rPr>
              <a:t>　</a:t>
            </a:r>
            <a:endParaRPr lang="en-US" altLang="ja-JP" sz="1050" dirty="0">
              <a:latin typeface="メイリオ" panose="020B0604030504040204" pitchFamily="50" charset="-128"/>
              <a:ea typeface="メイリオ" panose="020B0604030504040204" pitchFamily="50" charset="-128"/>
            </a:endParaRPr>
          </a:p>
          <a:p>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全衛生活動への取り組みを行います。</a:t>
            </a:r>
          </a:p>
          <a:p>
            <a:r>
              <a:rPr lang="ja-JP" altLang="ja-JP" sz="1050" dirty="0">
                <a:latin typeface="メイリオ" panose="020B0604030504040204" pitchFamily="50" charset="-128"/>
                <a:ea typeface="メイリオ" panose="020B0604030504040204" pitchFamily="50" charset="-128"/>
              </a:rPr>
              <a:t>　〇</a:t>
            </a:r>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危険性・有害性等の調査（リスクアセスメント）を行い、その結果に基づき必要な措置（リス</a:t>
            </a:r>
            <a:endParaRPr lang="en-US" altLang="ja-JP" sz="1050" dirty="0">
              <a:latin typeface="メイリオ" panose="020B0604030504040204" pitchFamily="50" charset="-128"/>
              <a:ea typeface="メイリオ" panose="020B0604030504040204" pitchFamily="50" charset="-128"/>
            </a:endParaRPr>
          </a:p>
          <a:p>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ク低減対策）を実施します。</a:t>
            </a:r>
          </a:p>
          <a:p>
            <a:r>
              <a:rPr lang="ja-JP" altLang="ja-JP" sz="1050" dirty="0">
                <a:latin typeface="メイリオ" panose="020B0604030504040204" pitchFamily="50" charset="-128"/>
                <a:ea typeface="メイリオ" panose="020B0604030504040204" pitchFamily="50" charset="-128"/>
              </a:rPr>
              <a:t>　〇</a:t>
            </a:r>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高年齢労働者に配慮した労働災害（腰痛、転倒災害等）の防止対策を図ります。</a:t>
            </a:r>
            <a:endParaRPr lang="en-US" altLang="ja-JP" sz="1050" dirty="0">
              <a:latin typeface="メイリオ" panose="020B0604030504040204" pitchFamily="50" charset="-128"/>
              <a:ea typeface="メイリオ" panose="020B0604030504040204" pitchFamily="50" charset="-128"/>
            </a:endParaRPr>
          </a:p>
          <a:p>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〇</a:t>
            </a:r>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『安全の見える化』の普及促進を図り、職場に潜む危険個所を目に見える形で分かりやすく表</a:t>
            </a:r>
            <a:endParaRPr lang="en-US" altLang="ja-JP" sz="1050" dirty="0">
              <a:latin typeface="メイリオ" panose="020B0604030504040204" pitchFamily="50" charset="-128"/>
              <a:ea typeface="メイリオ" panose="020B0604030504040204" pitchFamily="50" charset="-128"/>
            </a:endParaRPr>
          </a:p>
          <a:p>
            <a:r>
              <a:rPr lang="ja-JP" altLang="en-US" sz="1050" dirty="0">
                <a:latin typeface="メイリオ" panose="020B0604030504040204" pitchFamily="50" charset="-128"/>
                <a:ea typeface="メイリオ" panose="020B0604030504040204" pitchFamily="50" charset="-128"/>
              </a:rPr>
              <a:t>　　　</a:t>
            </a:r>
            <a:r>
              <a:rPr lang="ja-JP" altLang="ja-JP" sz="1050" dirty="0" err="1">
                <a:latin typeface="メイリオ" panose="020B0604030504040204" pitchFamily="50" charset="-128"/>
                <a:ea typeface="メイリオ" panose="020B0604030504040204" pitchFamily="50" charset="-128"/>
              </a:rPr>
              <a:t>す</a:t>
            </a:r>
            <a:r>
              <a:rPr lang="ja-JP" altLang="ja-JP" sz="1050" dirty="0">
                <a:latin typeface="メイリオ" panose="020B0604030504040204" pitchFamily="50" charset="-128"/>
                <a:ea typeface="メイリオ" panose="020B0604030504040204" pitchFamily="50" charset="-128"/>
              </a:rPr>
              <a:t>ことにより、効果的な災害防止活動を展開します。</a:t>
            </a:r>
          </a:p>
          <a:p>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〇</a:t>
            </a:r>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業務内容や各階層に応じた安全衛生教育を実施します。</a:t>
            </a:r>
          </a:p>
          <a:p>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〇</a:t>
            </a:r>
            <a:r>
              <a:rPr lang="ja-JP" altLang="en-US" sz="1050" dirty="0">
                <a:latin typeface="メイリオ" panose="020B0604030504040204" pitchFamily="50" charset="-128"/>
                <a:ea typeface="メイリオ" panose="020B0604030504040204" pitchFamily="50" charset="-128"/>
              </a:rPr>
              <a:t>　</a:t>
            </a:r>
            <a:r>
              <a:rPr lang="ja-JP" altLang="ja-JP" sz="1050" dirty="0">
                <a:latin typeface="メイリオ" panose="020B0604030504040204" pitchFamily="50" charset="-128"/>
                <a:ea typeface="メイリオ" panose="020B0604030504040204" pitchFamily="50" charset="-128"/>
              </a:rPr>
              <a:t>その他、職場安全集会の実施やポスター（安全宣言等）の掲示等、安全衛生意識の気運を高め</a:t>
            </a:r>
            <a:endParaRPr lang="en-US" altLang="ja-JP" sz="1050" dirty="0">
              <a:latin typeface="メイリオ" panose="020B0604030504040204" pitchFamily="50" charset="-128"/>
              <a:ea typeface="メイリオ" panose="020B0604030504040204" pitchFamily="50" charset="-128"/>
            </a:endParaRPr>
          </a:p>
          <a:p>
            <a:r>
              <a:rPr lang="ja-JP" altLang="en-US" sz="1050" dirty="0">
                <a:latin typeface="メイリオ" panose="020B0604030504040204" pitchFamily="50" charset="-128"/>
                <a:ea typeface="メイリオ" panose="020B0604030504040204" pitchFamily="50" charset="-128"/>
              </a:rPr>
              <a:t>　　　</a:t>
            </a:r>
            <a:r>
              <a:rPr lang="ja-JP" altLang="ja-JP" sz="1050" dirty="0" err="1">
                <a:latin typeface="メイリオ" panose="020B0604030504040204" pitchFamily="50" charset="-128"/>
                <a:ea typeface="メイリオ" panose="020B0604030504040204" pitchFamily="50" charset="-128"/>
              </a:rPr>
              <a:t>る</a:t>
            </a:r>
            <a:r>
              <a:rPr lang="ja-JP" altLang="ja-JP" sz="1050" dirty="0">
                <a:latin typeface="メイリオ" panose="020B0604030504040204" pitchFamily="50" charset="-128"/>
                <a:ea typeface="メイリオ" panose="020B0604030504040204" pitchFamily="50" charset="-128"/>
              </a:rPr>
              <a:t>ためのあらゆる運動を展開します。</a:t>
            </a:r>
          </a:p>
          <a:p>
            <a:r>
              <a:rPr lang="ja-JP" altLang="ja-JP" sz="1050" dirty="0">
                <a:latin typeface="メイリオ" panose="020B0604030504040204" pitchFamily="50" charset="-128"/>
                <a:ea typeface="メイリオ" panose="020B0604030504040204" pitchFamily="50" charset="-128"/>
              </a:rPr>
              <a:t>　※その他「中央労働災害防止協会」「職場の安全サイト」などのＨＰ資料も参照してください。</a:t>
            </a:r>
          </a:p>
          <a:p>
            <a:r>
              <a:rPr lang="en-US" altLang="ja-JP" dirty="0"/>
              <a:t> </a:t>
            </a:r>
            <a:endParaRPr lang="ja-JP" altLang="ja-JP" dirty="0"/>
          </a:p>
          <a:p>
            <a:endParaRPr lang="ja-JP" altLang="ja-JP" sz="1050" dirty="0">
              <a:latin typeface="メイリオ" panose="020B0604030504040204" pitchFamily="50" charset="-128"/>
              <a:ea typeface="メイリオ" panose="020B0604030504040204" pitchFamily="50" charset="-128"/>
            </a:endParaRPr>
          </a:p>
        </p:txBody>
      </p:sp>
      <p:sp>
        <p:nvSpPr>
          <p:cNvPr id="6" name="テキスト ボックス 5"/>
          <p:cNvSpPr txBox="1"/>
          <p:nvPr/>
        </p:nvSpPr>
        <p:spPr>
          <a:xfrm>
            <a:off x="1800357" y="152330"/>
            <a:ext cx="5043995" cy="523220"/>
          </a:xfrm>
          <a:prstGeom prst="rect">
            <a:avLst/>
          </a:prstGeom>
          <a:solidFill>
            <a:schemeClr val="accent4">
              <a:lumMod val="20000"/>
              <a:lumOff val="80000"/>
            </a:schemeClr>
          </a:solidFill>
        </p:spPr>
        <p:txBody>
          <a:bodyPr wrap="square" rtlCol="0">
            <a:spAutoFit/>
          </a:bodyPr>
          <a:lstStyle/>
          <a:p>
            <a:pPr lvl="0" algn="ctr" defTabSz="914400" eaLnBrk="0" fontAlgn="base" hangingPunct="0">
              <a:spcBef>
                <a:spcPct val="0"/>
              </a:spcBef>
              <a:spcAft>
                <a:spcPct val="0"/>
              </a:spcAft>
            </a:pPr>
            <a:r>
              <a:rPr lang="ja-JP" altLang="ja-JP" sz="2800" b="1" spc="-100" dirty="0">
                <a:solidFill>
                  <a:srgbClr val="006600"/>
                </a:solidFill>
                <a:latin typeface="HGS創英角ｺﾞｼｯｸUB" panose="020B0900000000000000" pitchFamily="50" charset="-128"/>
                <a:ea typeface="HGS創英角ｺﾞｼｯｸUB" panose="020B0900000000000000" pitchFamily="50" charset="-128"/>
                <a:cs typeface="Times New Roman" panose="02020603050405020304" pitchFamily="18" charset="0"/>
              </a:rPr>
              <a:t>三好・美馬６ヶ月ゼロ災運動</a:t>
            </a:r>
            <a:endParaRPr lang="ja-JP" altLang="ja-JP" sz="2800" b="1" spc="-100" dirty="0">
              <a:latin typeface="HGS創英角ｺﾞｼｯｸUB" panose="020B0900000000000000" pitchFamily="50" charset="-128"/>
              <a:ea typeface="HGS創英角ｺﾞｼｯｸUB" panose="020B0900000000000000" pitchFamily="50" charset="-128"/>
            </a:endParaRPr>
          </a:p>
        </p:txBody>
      </p:sp>
      <p:pic>
        <p:nvPicPr>
          <p:cNvPr id="2049" name="図 9"/>
          <p:cNvPicPr>
            <a:picLocks noChangeAspect="1" noChangeArrowheads="1"/>
          </p:cNvPicPr>
          <p:nvPr/>
        </p:nvPicPr>
        <p:blipFill>
          <a:blip r:embed="rId2">
            <a:extLst>
              <a:ext uri="{28A0092B-C50C-407E-A947-70E740481C1C}">
                <a14:useLocalDpi xmlns:a14="http://schemas.microsoft.com/office/drawing/2010/main" val="0"/>
              </a:ext>
            </a:extLst>
          </a:blip>
          <a:srcRect/>
          <a:stretch>
            <a:fillRect/>
          </a:stretch>
        </p:blipFill>
        <p:spPr bwMode="auto">
          <a:xfrm>
            <a:off x="180000" y="201017"/>
            <a:ext cx="1755122" cy="1167931"/>
          </a:xfrm>
          <a:prstGeom prst="rect">
            <a:avLst/>
          </a:prstGeom>
          <a:noFill/>
          <a:extLst>
            <a:ext uri="{909E8E84-426E-40DD-AFC4-6F175D3DCCD1}">
              <a14:hiddenFill xmlns:a14="http://schemas.microsoft.com/office/drawing/2010/main">
                <a:solidFill>
                  <a:srgbClr val="FFFFFF"/>
                </a:solidFill>
              </a14:hiddenFill>
            </a:ext>
          </a:extLst>
        </p:spPr>
      </p:pic>
      <p:sp>
        <p:nvSpPr>
          <p:cNvPr id="3" name="テキスト ボックス 2"/>
          <p:cNvSpPr txBox="1"/>
          <p:nvPr/>
        </p:nvSpPr>
        <p:spPr>
          <a:xfrm>
            <a:off x="5549900" y="4058253"/>
            <a:ext cx="1308100" cy="217494"/>
          </a:xfrm>
          <a:prstGeom prst="rect">
            <a:avLst/>
          </a:prstGeom>
          <a:noFill/>
        </p:spPr>
        <p:txBody>
          <a:bodyPr wrap="square" rtlCol="0">
            <a:spAutoFit/>
          </a:bodyPr>
          <a:lstStyle/>
          <a:p>
            <a:r>
              <a:rPr kumimoji="1" lang="ja-JP" altLang="en-US" sz="800" dirty="0"/>
              <a:t>出典：労働者死傷病報告</a:t>
            </a:r>
          </a:p>
        </p:txBody>
      </p:sp>
      <p:pic>
        <p:nvPicPr>
          <p:cNvPr id="5" name="図 4"/>
          <p:cNvPicPr>
            <a:picLocks noChangeAspect="1"/>
          </p:cNvPicPr>
          <p:nvPr/>
        </p:nvPicPr>
        <p:blipFill>
          <a:blip r:embed="rId3"/>
          <a:stretch>
            <a:fillRect/>
          </a:stretch>
        </p:blipFill>
        <p:spPr>
          <a:xfrm>
            <a:off x="3907192" y="2074119"/>
            <a:ext cx="2918236" cy="1957542"/>
          </a:xfrm>
          <a:prstGeom prst="rect">
            <a:avLst/>
          </a:prstGeom>
        </p:spPr>
      </p:pic>
    </p:spTree>
    <p:extLst>
      <p:ext uri="{BB962C8B-B14F-4D97-AF65-F5344CB8AC3E}">
        <p14:creationId xmlns:p14="http://schemas.microsoft.com/office/powerpoint/2010/main" val="2881810882"/>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7" name="グループ化 6"/>
          <p:cNvGrpSpPr/>
          <p:nvPr/>
        </p:nvGrpSpPr>
        <p:grpSpPr>
          <a:xfrm>
            <a:off x="180000" y="312877"/>
            <a:ext cx="6388100" cy="1302344"/>
            <a:chOff x="122850" y="422974"/>
            <a:chExt cx="6388100" cy="1302344"/>
          </a:xfrm>
        </p:grpSpPr>
        <p:sp>
          <p:nvSpPr>
            <p:cNvPr id="3" name="角丸四角形 2"/>
            <p:cNvSpPr/>
            <p:nvPr/>
          </p:nvSpPr>
          <p:spPr>
            <a:xfrm>
              <a:off x="122850" y="576864"/>
              <a:ext cx="6388100" cy="1148454"/>
            </a:xfrm>
            <a:prstGeom prst="roundRect">
              <a:avLst>
                <a:gd name="adj" fmla="val 1742"/>
              </a:avLst>
            </a:prstGeom>
            <a:noFill/>
            <a:ln>
              <a:solidFill>
                <a:srgbClr val="0066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4" name="角丸四角形 3"/>
            <p:cNvSpPr/>
            <p:nvPr/>
          </p:nvSpPr>
          <p:spPr>
            <a:xfrm>
              <a:off x="302850" y="422974"/>
              <a:ext cx="2700000" cy="360000"/>
            </a:xfrm>
            <a:prstGeom prst="roundRect">
              <a:avLst>
                <a:gd name="adj" fmla="val 5556"/>
              </a:avLst>
            </a:prstGeom>
            <a:solidFill>
              <a:srgbClr val="0066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5" name="テキスト ボックス 4"/>
            <p:cNvSpPr txBox="1"/>
            <p:nvPr/>
          </p:nvSpPr>
          <p:spPr>
            <a:xfrm>
              <a:off x="302850" y="470097"/>
              <a:ext cx="2700000" cy="307777"/>
            </a:xfrm>
            <a:prstGeom prst="rect">
              <a:avLst/>
            </a:prstGeom>
            <a:noFill/>
          </p:spPr>
          <p:txBody>
            <a:bodyPr wrap="square" rtlCol="0">
              <a:spAutoFit/>
            </a:bodyPr>
            <a:lstStyle/>
            <a:p>
              <a:r>
                <a:rPr kumimoji="1" lang="ja-JP" altLang="en-US" sz="1400" b="1" dirty="0">
                  <a:solidFill>
                    <a:schemeClr val="bg1"/>
                  </a:solidFill>
                </a:rPr>
                <a:t>６か月ゼロ災運動達成証の交付</a:t>
              </a:r>
            </a:p>
          </p:txBody>
        </p:sp>
        <p:sp>
          <p:nvSpPr>
            <p:cNvPr id="6" name="テキスト ボックス 5"/>
            <p:cNvSpPr txBox="1"/>
            <p:nvPr/>
          </p:nvSpPr>
          <p:spPr>
            <a:xfrm>
              <a:off x="302850" y="914400"/>
              <a:ext cx="6120000" cy="646331"/>
            </a:xfrm>
            <a:prstGeom prst="rect">
              <a:avLst/>
            </a:prstGeom>
            <a:noFill/>
          </p:spPr>
          <p:txBody>
            <a:bodyPr wrap="square" rtlCol="0">
              <a:spAutoFit/>
            </a:bodyPr>
            <a:lstStyle/>
            <a:p>
              <a:r>
                <a:rPr lang="ja-JP" altLang="ja-JP" sz="1200" dirty="0">
                  <a:latin typeface="メイリオ" panose="020B0604030504040204" pitchFamily="50" charset="-128"/>
                  <a:ea typeface="メイリオ" panose="020B0604030504040204" pitchFamily="50" charset="-128"/>
                </a:rPr>
                <a:t>実施結果報告に基づき、本運動期間中に</a:t>
              </a:r>
              <a:r>
                <a:rPr lang="ja-JP" altLang="ja-JP" sz="1200" b="1" dirty="0">
                  <a:latin typeface="メイリオ" panose="020B0604030504040204" pitchFamily="50" charset="-128"/>
                  <a:ea typeface="メイリオ" panose="020B0604030504040204" pitchFamily="50" charset="-128"/>
                </a:rPr>
                <a:t>ゼロ災（死亡災害、休業</a:t>
              </a:r>
              <a:r>
                <a:rPr lang="en-US" altLang="ja-JP" sz="1200" b="1" dirty="0">
                  <a:latin typeface="メイリオ" panose="020B0604030504040204" pitchFamily="50" charset="-128"/>
                  <a:ea typeface="メイリオ" panose="020B0604030504040204" pitchFamily="50" charset="-128"/>
                </a:rPr>
                <a:t>1</a:t>
              </a:r>
              <a:r>
                <a:rPr lang="ja-JP" altLang="ja-JP" sz="1200" b="1" dirty="0">
                  <a:latin typeface="メイリオ" panose="020B0604030504040204" pitchFamily="50" charset="-128"/>
                  <a:ea typeface="メイリオ" panose="020B0604030504040204" pitchFamily="50" charset="-128"/>
                </a:rPr>
                <a:t>日以上の災害、障害を伴う災害が無いこと）</a:t>
              </a:r>
              <a:r>
                <a:rPr lang="ja-JP" altLang="ja-JP" sz="1200" dirty="0">
                  <a:latin typeface="メイリオ" panose="020B0604030504040204" pitchFamily="50" charset="-128"/>
                  <a:ea typeface="メイリオ" panose="020B0604030504040204" pitchFamily="50" charset="-128"/>
                </a:rPr>
                <a:t>を達成した事業者に、</a:t>
              </a:r>
              <a:r>
                <a:rPr lang="ja-JP" altLang="ja-JP" sz="1200" b="1" dirty="0">
                  <a:latin typeface="メイリオ" panose="020B0604030504040204" pitchFamily="50" charset="-128"/>
                  <a:ea typeface="メイリオ" panose="020B0604030504040204" pitchFamily="50" charset="-128"/>
                </a:rPr>
                <a:t>『三好・美馬６ヶ月ゼロ災運動達成証』</a:t>
              </a:r>
              <a:r>
                <a:rPr lang="ja-JP" altLang="ja-JP" sz="1200" dirty="0">
                  <a:latin typeface="メイリオ" panose="020B0604030504040204" pitchFamily="50" charset="-128"/>
                  <a:ea typeface="メイリオ" panose="020B0604030504040204" pitchFamily="50" charset="-128"/>
                </a:rPr>
                <a:t>を交付します。対象事業場には、後日、達成証授与式の案内をします。</a:t>
              </a:r>
              <a:endParaRPr kumimoji="1" lang="ja-JP" altLang="en-US" sz="1200" dirty="0">
                <a:latin typeface="メイリオ" panose="020B0604030504040204" pitchFamily="50" charset="-128"/>
                <a:ea typeface="メイリオ" panose="020B0604030504040204" pitchFamily="50" charset="-128"/>
              </a:endParaRPr>
            </a:p>
          </p:txBody>
        </p:sp>
      </p:grpSp>
      <p:grpSp>
        <p:nvGrpSpPr>
          <p:cNvPr id="8" name="グループ化 7"/>
          <p:cNvGrpSpPr/>
          <p:nvPr/>
        </p:nvGrpSpPr>
        <p:grpSpPr>
          <a:xfrm>
            <a:off x="180000" y="1822227"/>
            <a:ext cx="3702050" cy="1691755"/>
            <a:chOff x="82981" y="422974"/>
            <a:chExt cx="6388100" cy="1691755"/>
          </a:xfrm>
        </p:grpSpPr>
        <p:sp>
          <p:nvSpPr>
            <p:cNvPr id="9" name="角丸四角形 8"/>
            <p:cNvSpPr/>
            <p:nvPr/>
          </p:nvSpPr>
          <p:spPr>
            <a:xfrm>
              <a:off x="82981" y="576863"/>
              <a:ext cx="6388100" cy="1427971"/>
            </a:xfrm>
            <a:prstGeom prst="roundRect">
              <a:avLst>
                <a:gd name="adj" fmla="val 1742"/>
              </a:avLst>
            </a:prstGeom>
            <a:noFill/>
            <a:ln>
              <a:solidFill>
                <a:srgbClr val="0066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0" name="角丸四角形 9"/>
            <p:cNvSpPr/>
            <p:nvPr/>
          </p:nvSpPr>
          <p:spPr>
            <a:xfrm>
              <a:off x="393581" y="422974"/>
              <a:ext cx="4659005" cy="360000"/>
            </a:xfrm>
            <a:prstGeom prst="roundRect">
              <a:avLst>
                <a:gd name="adj" fmla="val 5556"/>
              </a:avLst>
            </a:prstGeom>
            <a:solidFill>
              <a:srgbClr val="0066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1" name="テキスト ボックス 10"/>
            <p:cNvSpPr txBox="1"/>
            <p:nvPr/>
          </p:nvSpPr>
          <p:spPr>
            <a:xfrm>
              <a:off x="393581" y="448618"/>
              <a:ext cx="3420219" cy="307777"/>
            </a:xfrm>
            <a:prstGeom prst="rect">
              <a:avLst/>
            </a:prstGeom>
            <a:noFill/>
          </p:spPr>
          <p:txBody>
            <a:bodyPr wrap="square" rtlCol="0">
              <a:spAutoFit/>
            </a:bodyPr>
            <a:lstStyle/>
            <a:p>
              <a:r>
                <a:rPr kumimoji="1" lang="ja-JP" altLang="en-US" sz="1400" b="1" dirty="0">
                  <a:solidFill>
                    <a:schemeClr val="bg1"/>
                  </a:solidFill>
                </a:rPr>
                <a:t>事務局（申し込み先）</a:t>
              </a:r>
            </a:p>
          </p:txBody>
        </p:sp>
        <p:sp>
          <p:nvSpPr>
            <p:cNvPr id="12" name="テキスト ボックス 11"/>
            <p:cNvSpPr txBox="1"/>
            <p:nvPr/>
          </p:nvSpPr>
          <p:spPr>
            <a:xfrm>
              <a:off x="393581" y="914400"/>
              <a:ext cx="5791200" cy="1200329"/>
            </a:xfrm>
            <a:prstGeom prst="rect">
              <a:avLst/>
            </a:prstGeom>
            <a:noFill/>
          </p:spPr>
          <p:txBody>
            <a:bodyPr wrap="square" rtlCol="0">
              <a:spAutoFit/>
            </a:bodyPr>
            <a:lstStyle/>
            <a:p>
              <a:r>
                <a:rPr lang="ja-JP" altLang="ja-JP" sz="1200" dirty="0">
                  <a:latin typeface="メイリオ" panose="020B0604030504040204" pitchFamily="50" charset="-128"/>
                  <a:ea typeface="メイリオ" panose="020B0604030504040204" pitchFamily="50" charset="-128"/>
                </a:rPr>
                <a:t>〒７７８－０００２</a:t>
              </a:r>
              <a:endParaRPr lang="en-US" altLang="ja-JP" sz="1200" dirty="0">
                <a:latin typeface="メイリオ" panose="020B0604030504040204" pitchFamily="50" charset="-128"/>
                <a:ea typeface="メイリオ" panose="020B0604030504040204" pitchFamily="50" charset="-128"/>
              </a:endParaRPr>
            </a:p>
            <a:p>
              <a:r>
                <a:rPr lang="ja-JP" altLang="en-US" sz="1200" dirty="0">
                  <a:latin typeface="メイリオ" panose="020B0604030504040204" pitchFamily="50" charset="-128"/>
                  <a:ea typeface="メイリオ" panose="020B0604030504040204" pitchFamily="50" charset="-128"/>
                </a:rPr>
                <a:t>　</a:t>
              </a:r>
              <a:r>
                <a:rPr lang="ja-JP" altLang="ja-JP" sz="1200" dirty="0">
                  <a:latin typeface="メイリオ" panose="020B0604030504040204" pitchFamily="50" charset="-128"/>
                  <a:ea typeface="メイリオ" panose="020B0604030504040204" pitchFamily="50" charset="-128"/>
                </a:rPr>
                <a:t>三好労働基準協会</a:t>
              </a:r>
              <a:endParaRPr lang="en-US" altLang="ja-JP" sz="1200" dirty="0">
                <a:latin typeface="メイリオ" panose="020B0604030504040204" pitchFamily="50" charset="-128"/>
                <a:ea typeface="メイリオ" panose="020B0604030504040204" pitchFamily="50" charset="-128"/>
              </a:endParaRPr>
            </a:p>
            <a:p>
              <a:r>
                <a:rPr lang="ja-JP" altLang="ja-JP" sz="1200" dirty="0">
                  <a:latin typeface="メイリオ" panose="020B0604030504040204" pitchFamily="50" charset="-128"/>
                  <a:ea typeface="メイリオ" panose="020B0604030504040204" pitchFamily="50" charset="-128"/>
                </a:rPr>
                <a:t>　　三好市池田町マチ２４２５－１</a:t>
              </a:r>
            </a:p>
            <a:p>
              <a:r>
                <a:rPr lang="ja-JP" altLang="ja-JP" sz="1200" dirty="0">
                  <a:latin typeface="メイリオ" panose="020B0604030504040204" pitchFamily="50" charset="-128"/>
                  <a:ea typeface="メイリオ" panose="020B0604030504040204" pitchFamily="50" charset="-128"/>
                </a:rPr>
                <a:t>　　</a:t>
              </a:r>
              <a:r>
                <a:rPr lang="en-US" altLang="ja-JP" sz="1200" dirty="0">
                  <a:latin typeface="メイリオ" panose="020B0604030504040204" pitchFamily="50" charset="-128"/>
                  <a:ea typeface="メイリオ" panose="020B0604030504040204" pitchFamily="50" charset="-128"/>
                </a:rPr>
                <a:t>TEL</a:t>
              </a:r>
              <a:r>
                <a:rPr lang="ja-JP" altLang="ja-JP" sz="1200" dirty="0">
                  <a:latin typeface="メイリオ" panose="020B0604030504040204" pitchFamily="50" charset="-128"/>
                  <a:ea typeface="メイリオ" panose="020B0604030504040204" pitchFamily="50" charset="-128"/>
                </a:rPr>
                <a:t>：</a:t>
              </a:r>
              <a:r>
                <a:rPr lang="en-US" altLang="ja-JP" sz="1200" dirty="0">
                  <a:latin typeface="メイリオ" panose="020B0604030504040204" pitchFamily="50" charset="-128"/>
                  <a:ea typeface="メイリオ" panose="020B0604030504040204" pitchFamily="50" charset="-128"/>
                </a:rPr>
                <a:t>0883-72-1857</a:t>
              </a:r>
            </a:p>
            <a:p>
              <a:r>
                <a:rPr lang="ja-JP" altLang="ja-JP" sz="1200" dirty="0">
                  <a:latin typeface="メイリオ" panose="020B0604030504040204" pitchFamily="50" charset="-128"/>
                  <a:ea typeface="メイリオ" panose="020B0604030504040204" pitchFamily="50" charset="-128"/>
                </a:rPr>
                <a:t>　　</a:t>
              </a:r>
              <a:r>
                <a:rPr lang="en-US" altLang="ja-JP" sz="1200" dirty="0">
                  <a:latin typeface="メイリオ" panose="020B0604030504040204" pitchFamily="50" charset="-128"/>
                  <a:ea typeface="メイリオ" panose="020B0604030504040204" pitchFamily="50" charset="-128"/>
                </a:rPr>
                <a:t>FAX</a:t>
              </a:r>
              <a:r>
                <a:rPr lang="ja-JP" altLang="ja-JP" sz="1200" dirty="0">
                  <a:latin typeface="メイリオ" panose="020B0604030504040204" pitchFamily="50" charset="-128"/>
                  <a:ea typeface="メイリオ" panose="020B0604030504040204" pitchFamily="50" charset="-128"/>
                </a:rPr>
                <a:t>：</a:t>
              </a:r>
              <a:r>
                <a:rPr lang="en-US" altLang="ja-JP" sz="1200" dirty="0">
                  <a:latin typeface="メイリオ" panose="020B0604030504040204" pitchFamily="50" charset="-128"/>
                  <a:ea typeface="メイリオ" panose="020B0604030504040204" pitchFamily="50" charset="-128"/>
                </a:rPr>
                <a:t>0883-72-5204</a:t>
              </a:r>
              <a:endParaRPr lang="ja-JP" altLang="ja-JP" sz="1200" dirty="0">
                <a:latin typeface="メイリオ" panose="020B0604030504040204" pitchFamily="50" charset="-128"/>
                <a:ea typeface="メイリオ" panose="020B0604030504040204" pitchFamily="50" charset="-128"/>
              </a:endParaRPr>
            </a:p>
            <a:p>
              <a:r>
                <a:rPr lang="en-US" altLang="ja-JP" sz="1200" dirty="0">
                  <a:latin typeface="メイリオ" panose="020B0604030504040204" pitchFamily="50" charset="-128"/>
                  <a:ea typeface="メイリオ" panose="020B0604030504040204" pitchFamily="50" charset="-128"/>
                </a:rPr>
                <a:t> </a:t>
              </a:r>
              <a:endParaRPr lang="ja-JP" altLang="ja-JP" sz="1200" dirty="0">
                <a:latin typeface="メイリオ" panose="020B0604030504040204" pitchFamily="50" charset="-128"/>
                <a:ea typeface="メイリオ" panose="020B0604030504040204" pitchFamily="50" charset="-128"/>
              </a:endParaRPr>
            </a:p>
          </p:txBody>
        </p:sp>
      </p:grpSp>
      <p:grpSp>
        <p:nvGrpSpPr>
          <p:cNvPr id="13" name="グループ化 12"/>
          <p:cNvGrpSpPr/>
          <p:nvPr/>
        </p:nvGrpSpPr>
        <p:grpSpPr>
          <a:xfrm>
            <a:off x="180000" y="3638545"/>
            <a:ext cx="6388100" cy="5711329"/>
            <a:chOff x="122850" y="638418"/>
            <a:chExt cx="6388100" cy="5298799"/>
          </a:xfrm>
        </p:grpSpPr>
        <p:sp>
          <p:nvSpPr>
            <p:cNvPr id="14" name="角丸四角形 13"/>
            <p:cNvSpPr/>
            <p:nvPr/>
          </p:nvSpPr>
          <p:spPr>
            <a:xfrm>
              <a:off x="122850" y="748313"/>
              <a:ext cx="6388100" cy="4956989"/>
            </a:xfrm>
            <a:prstGeom prst="roundRect">
              <a:avLst>
                <a:gd name="adj" fmla="val 731"/>
              </a:avLst>
            </a:prstGeom>
            <a:noFill/>
            <a:ln>
              <a:solidFill>
                <a:srgbClr val="006600"/>
              </a:solid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5" name="角丸四角形 14"/>
            <p:cNvSpPr/>
            <p:nvPr/>
          </p:nvSpPr>
          <p:spPr>
            <a:xfrm>
              <a:off x="302850" y="638418"/>
              <a:ext cx="2700000" cy="333997"/>
            </a:xfrm>
            <a:prstGeom prst="roundRect">
              <a:avLst>
                <a:gd name="adj" fmla="val 5556"/>
              </a:avLst>
            </a:prstGeom>
            <a:solidFill>
              <a:srgbClr val="006600"/>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6" name="テキスト ボックス 15"/>
            <p:cNvSpPr txBox="1"/>
            <p:nvPr/>
          </p:nvSpPr>
          <p:spPr>
            <a:xfrm>
              <a:off x="302850" y="675007"/>
              <a:ext cx="2319700" cy="285546"/>
            </a:xfrm>
            <a:prstGeom prst="rect">
              <a:avLst/>
            </a:prstGeom>
            <a:noFill/>
          </p:spPr>
          <p:txBody>
            <a:bodyPr wrap="square" rtlCol="0">
              <a:spAutoFit/>
            </a:bodyPr>
            <a:lstStyle/>
            <a:p>
              <a:r>
                <a:rPr kumimoji="1" lang="ja-JP" altLang="en-US" sz="1400" b="1" dirty="0">
                  <a:solidFill>
                    <a:schemeClr val="bg1"/>
                  </a:solidFill>
                </a:rPr>
                <a:t>安全宣言の方法</a:t>
              </a:r>
            </a:p>
          </p:txBody>
        </p:sp>
        <p:sp>
          <p:nvSpPr>
            <p:cNvPr id="17" name="テキスト ボックス 16"/>
            <p:cNvSpPr txBox="1"/>
            <p:nvPr/>
          </p:nvSpPr>
          <p:spPr>
            <a:xfrm>
              <a:off x="302850" y="1082937"/>
              <a:ext cx="6120000" cy="4854280"/>
            </a:xfrm>
            <a:prstGeom prst="rect">
              <a:avLst/>
            </a:prstGeom>
            <a:noFill/>
          </p:spPr>
          <p:txBody>
            <a:bodyPr wrap="square" rtlCol="0">
              <a:spAutoFit/>
            </a:bodyPr>
            <a:lstStyle/>
            <a:p>
              <a:r>
                <a:rPr lang="ja-JP" altLang="ja-JP" sz="1400" dirty="0">
                  <a:latin typeface="メイリオ" panose="020B0604030504040204" pitchFamily="50" charset="-128"/>
                  <a:ea typeface="メイリオ" panose="020B0604030504040204" pitchFamily="50" charset="-128"/>
                </a:rPr>
                <a:t>単に、</a:t>
              </a:r>
              <a:r>
                <a:rPr lang="ja-JP" altLang="ja-JP" sz="1400" b="1" dirty="0">
                  <a:latin typeface="メイリオ" panose="020B0604030504040204" pitchFamily="50" charset="-128"/>
                  <a:ea typeface="メイリオ" panose="020B0604030504040204" pitchFamily="50" charset="-128"/>
                </a:rPr>
                <a:t>「安全帯（墜落制止用器具）の着用徹底」などのような呼びかけではなく</a:t>
              </a:r>
              <a:r>
                <a:rPr lang="ja-JP" altLang="ja-JP" sz="1400" dirty="0">
                  <a:latin typeface="メイリオ" panose="020B0604030504040204" pitchFamily="50" charset="-128"/>
                  <a:ea typeface="メイリオ" panose="020B0604030504040204" pitchFamily="50" charset="-128"/>
                </a:rPr>
                <a:t>、下記のような取り組む行動を具体的に記入した</a:t>
              </a:r>
              <a:r>
                <a:rPr lang="ja-JP" altLang="ja-JP" sz="1400" b="1" dirty="0">
                  <a:latin typeface="メイリオ" panose="020B0604030504040204" pitchFamily="50" charset="-128"/>
                  <a:ea typeface="メイリオ" panose="020B0604030504040204" pitchFamily="50" charset="-128"/>
                </a:rPr>
                <a:t>『安全宣言』</a:t>
              </a:r>
              <a:r>
                <a:rPr lang="ja-JP" altLang="ja-JP" sz="1400" dirty="0">
                  <a:latin typeface="メイリオ" panose="020B0604030504040204" pitchFamily="50" charset="-128"/>
                  <a:ea typeface="メイリオ" panose="020B0604030504040204" pitchFamily="50" charset="-128"/>
                </a:rPr>
                <a:t>を作成し、各作業場・朝礼場所・休憩所などの目につきやすい場所に掲示してください。</a:t>
              </a:r>
            </a:p>
            <a:p>
              <a:r>
                <a:rPr lang="ja-JP" altLang="ja-JP" sz="1400" dirty="0">
                  <a:latin typeface="メイリオ" panose="020B0604030504040204" pitchFamily="50" charset="-128"/>
                  <a:ea typeface="メイリオ" panose="020B0604030504040204" pitchFamily="50" charset="-128"/>
                </a:rPr>
                <a:t>工事の進捗状況や作業工程の変更など、必要に応じて</a:t>
              </a:r>
              <a:r>
                <a:rPr lang="ja-JP" altLang="ja-JP" sz="1400" b="1" dirty="0">
                  <a:latin typeface="メイリオ" panose="020B0604030504040204" pitchFamily="50" charset="-128"/>
                  <a:ea typeface="メイリオ" panose="020B0604030504040204" pitchFamily="50" charset="-128"/>
                </a:rPr>
                <a:t>『安全宣言』</a:t>
              </a:r>
              <a:r>
                <a:rPr lang="ja-JP" altLang="ja-JP" sz="1400" dirty="0">
                  <a:latin typeface="メイリオ" panose="020B0604030504040204" pitchFamily="50" charset="-128"/>
                  <a:ea typeface="メイリオ" panose="020B0604030504040204" pitchFamily="50" charset="-128"/>
                </a:rPr>
                <a:t>の内容も更新してください。宣言した者の氏名・押印（又は自筆の署名）を入れると効果的です。</a:t>
              </a:r>
            </a:p>
            <a:p>
              <a:r>
                <a:rPr lang="ja-JP" altLang="ja-JP" sz="1400" b="1" dirty="0">
                  <a:latin typeface="メイリオ" panose="020B0604030504040204" pitchFamily="50" charset="-128"/>
                  <a:ea typeface="メイリオ" panose="020B0604030504040204" pitchFamily="50" charset="-128"/>
                </a:rPr>
                <a:t>『安全宣言』</a:t>
              </a:r>
              <a:r>
                <a:rPr lang="ja-JP" altLang="ja-JP" sz="1400" dirty="0">
                  <a:latin typeface="メイリオ" panose="020B0604030504040204" pitchFamily="50" charset="-128"/>
                  <a:ea typeface="メイリオ" panose="020B0604030504040204" pitchFamily="50" charset="-128"/>
                </a:rPr>
                <a:t>の書式は任意です。別添の参考様式を参照してください。</a:t>
              </a:r>
            </a:p>
            <a:p>
              <a:r>
                <a:rPr lang="en-US" altLang="ja-JP" sz="1400" dirty="0">
                  <a:latin typeface="メイリオ" panose="020B0604030504040204" pitchFamily="50" charset="-128"/>
                  <a:ea typeface="メイリオ" panose="020B0604030504040204" pitchFamily="50" charset="-128"/>
                </a:rPr>
                <a:t> </a:t>
              </a:r>
              <a:endParaRPr lang="ja-JP" altLang="ja-JP" sz="1400" dirty="0">
                <a:latin typeface="メイリオ" panose="020B0604030504040204" pitchFamily="50" charset="-128"/>
                <a:ea typeface="メイリオ" panose="020B0604030504040204" pitchFamily="50" charset="-128"/>
              </a:endParaRPr>
            </a:p>
            <a:p>
              <a:r>
                <a:rPr lang="ja-JP" altLang="ja-JP" sz="1400" dirty="0">
                  <a:latin typeface="メイリオ" panose="020B0604030504040204" pitchFamily="50" charset="-128"/>
                  <a:ea typeface="メイリオ" panose="020B0604030504040204" pitchFamily="50" charset="-128"/>
                </a:rPr>
                <a:t>経営トップの安全宣言例　　　</a:t>
              </a:r>
            </a:p>
            <a:p>
              <a:r>
                <a:rPr lang="ja-JP" altLang="ja-JP" sz="1400" dirty="0">
                  <a:latin typeface="メイリオ" panose="020B0604030504040204" pitchFamily="50" charset="-128"/>
                  <a:ea typeface="メイリオ" panose="020B0604030504040204" pitchFamily="50" charset="-128"/>
                </a:rPr>
                <a:t>・毎日の職場巡視により、安全作業を呼びかけます。</a:t>
              </a:r>
            </a:p>
            <a:p>
              <a:r>
                <a:rPr lang="ja-JP" altLang="ja-JP" sz="1400" dirty="0">
                  <a:latin typeface="メイリオ" panose="020B0604030504040204" pitchFamily="50" charset="-128"/>
                  <a:ea typeface="メイリオ" panose="020B0604030504040204" pitchFamily="50" charset="-128"/>
                </a:rPr>
                <a:t>・毎朝の朝礼時に安全作業の指示を行います。</a:t>
              </a:r>
            </a:p>
            <a:p>
              <a:endParaRPr lang="en-US" altLang="ja-JP" sz="1400" dirty="0">
                <a:latin typeface="メイリオ" panose="020B0604030504040204" pitchFamily="50" charset="-128"/>
                <a:ea typeface="メイリオ" panose="020B0604030504040204" pitchFamily="50" charset="-128"/>
              </a:endParaRPr>
            </a:p>
            <a:p>
              <a:r>
                <a:rPr lang="ja-JP" altLang="ja-JP" sz="1400" dirty="0">
                  <a:latin typeface="メイリオ" panose="020B0604030504040204" pitchFamily="50" charset="-128"/>
                  <a:ea typeface="メイリオ" panose="020B0604030504040204" pitchFamily="50" charset="-128"/>
                </a:rPr>
                <a:t>現場責任者の安全宣言</a:t>
              </a:r>
              <a:r>
                <a:rPr lang="ja-JP" altLang="en-US" sz="1400" dirty="0">
                  <a:latin typeface="メイリオ" panose="020B0604030504040204" pitchFamily="50" charset="-128"/>
                  <a:ea typeface="メイリオ" panose="020B0604030504040204" pitchFamily="50" charset="-128"/>
                </a:rPr>
                <a:t>例</a:t>
              </a:r>
              <a:endParaRPr lang="ja-JP" altLang="ja-JP" sz="1400" dirty="0">
                <a:latin typeface="メイリオ" panose="020B0604030504040204" pitchFamily="50" charset="-128"/>
                <a:ea typeface="メイリオ" panose="020B0604030504040204" pitchFamily="50" charset="-128"/>
              </a:endParaRPr>
            </a:p>
            <a:p>
              <a:r>
                <a:rPr lang="ja-JP" altLang="en-US" sz="1400" dirty="0">
                  <a:latin typeface="メイリオ" panose="020B0604030504040204" pitchFamily="50" charset="-128"/>
                  <a:ea typeface="メイリオ" panose="020B0604030504040204" pitchFamily="50" charset="-128"/>
                </a:rPr>
                <a:t>・</a:t>
              </a:r>
              <a:r>
                <a:rPr lang="ja-JP" altLang="ja-JP" sz="1400" dirty="0">
                  <a:latin typeface="メイリオ" panose="020B0604030504040204" pitchFamily="50" charset="-128"/>
                  <a:ea typeface="メイリオ" panose="020B0604030504040204" pitchFamily="50" charset="-128"/>
                </a:rPr>
                <a:t>○○機械の使用開始前には、必ず点検を実施します。</a:t>
              </a:r>
            </a:p>
            <a:p>
              <a:r>
                <a:rPr lang="ja-JP" altLang="ja-JP" sz="1400" dirty="0">
                  <a:latin typeface="メイリオ" panose="020B0604030504040204" pitchFamily="50" charset="-128"/>
                  <a:ea typeface="メイリオ" panose="020B0604030504040204" pitchFamily="50" charset="-128"/>
                </a:rPr>
                <a:t>・○○機械の掃除、点検、刃部の取替時には必ず機械を停止させます。</a:t>
              </a:r>
            </a:p>
            <a:p>
              <a:r>
                <a:rPr lang="ja-JP" altLang="ja-JP" sz="1400" dirty="0">
                  <a:latin typeface="メイリオ" panose="020B0604030504040204" pitchFamily="50" charset="-128"/>
                  <a:ea typeface="メイリオ" panose="020B0604030504040204" pitchFamily="50" charset="-128"/>
                </a:rPr>
                <a:t>・高所作業では、安全帯の使用を徹底させ、墜落防止を図ります。</a:t>
              </a:r>
            </a:p>
            <a:p>
              <a:r>
                <a:rPr lang="ja-JP" altLang="ja-JP" sz="1400" dirty="0">
                  <a:latin typeface="メイリオ" panose="020B0604030504040204" pitchFamily="50" charset="-128"/>
                  <a:ea typeface="メイリオ" panose="020B0604030504040204" pitchFamily="50" charset="-128"/>
                </a:rPr>
                <a:t>・熱中症予防のため、定期的に水分・塩分を補給させます。</a:t>
              </a:r>
            </a:p>
            <a:p>
              <a:r>
                <a:rPr lang="ja-JP" altLang="ja-JP" sz="1400" dirty="0">
                  <a:latin typeface="メイリオ" panose="020B0604030504040204" pitchFamily="50" charset="-128"/>
                  <a:ea typeface="メイリオ" panose="020B0604030504040204" pitchFamily="50" charset="-128"/>
                </a:rPr>
                <a:t>・新規入場者の全員と会話を交わし、安全教育・訓練を実施します。</a:t>
              </a:r>
            </a:p>
            <a:p>
              <a:r>
                <a:rPr lang="ja-JP" altLang="ja-JP" sz="1400" dirty="0">
                  <a:latin typeface="メイリオ" panose="020B0604030504040204" pitchFamily="50" charset="-128"/>
                  <a:ea typeface="メイリオ" panose="020B0604030504040204" pitchFamily="50" charset="-128"/>
                </a:rPr>
                <a:t>・交通ヒヤリマップの作成と周知により、交通労働災害を防ぎます。</a:t>
              </a:r>
            </a:p>
            <a:p>
              <a:r>
                <a:rPr lang="ja-JP" altLang="ja-JP" sz="1400" dirty="0">
                  <a:latin typeface="メイリオ" panose="020B0604030504040204" pitchFamily="50" charset="-128"/>
                  <a:ea typeface="メイリオ" panose="020B0604030504040204" pitchFamily="50" charset="-128"/>
                </a:rPr>
                <a:t>・作業床（通路）の濡れ防止、滑り止め、段差の解消により転倒を防止し</a:t>
              </a:r>
              <a:endParaRPr lang="en-US" altLang="ja-JP" sz="1400" dirty="0">
                <a:latin typeface="メイリオ" panose="020B0604030504040204" pitchFamily="50" charset="-128"/>
                <a:ea typeface="メイリオ" panose="020B0604030504040204" pitchFamily="50" charset="-128"/>
              </a:endParaRPr>
            </a:p>
            <a:p>
              <a:r>
                <a:rPr lang="ja-JP" altLang="en-US" sz="1400" dirty="0">
                  <a:latin typeface="メイリオ" panose="020B0604030504040204" pitchFamily="50" charset="-128"/>
                  <a:ea typeface="メイリオ" panose="020B0604030504040204" pitchFamily="50" charset="-128"/>
                </a:rPr>
                <a:t>   </a:t>
              </a:r>
              <a:r>
                <a:rPr lang="ja-JP" altLang="ja-JP" sz="1400" dirty="0">
                  <a:latin typeface="メイリオ" panose="020B0604030504040204" pitchFamily="50" charset="-128"/>
                  <a:ea typeface="メイリオ" panose="020B0604030504040204" pitchFamily="50" charset="-128"/>
                </a:rPr>
                <a:t>ます。</a:t>
              </a:r>
            </a:p>
            <a:p>
              <a:r>
                <a:rPr lang="ja-JP" altLang="ja-JP" sz="1400" dirty="0">
                  <a:latin typeface="メイリオ" panose="020B0604030504040204" pitchFamily="50" charset="-128"/>
                  <a:ea typeface="メイリオ" panose="020B0604030504040204" pitchFamily="50" charset="-128"/>
                </a:rPr>
                <a:t>・整理整頓や不要な積荷の移動により、安全な作業通路を確保します。　　　　</a:t>
              </a:r>
              <a:r>
                <a:rPr lang="ja-JP" altLang="ja-JP" sz="1200" dirty="0">
                  <a:latin typeface="メイリオ" panose="020B0604030504040204" pitchFamily="50" charset="-128"/>
                  <a:ea typeface="メイリオ" panose="020B0604030504040204" pitchFamily="50" charset="-128"/>
                </a:rPr>
                <a:t>　　　　　　　　　　　　　　　　　　　</a:t>
              </a:r>
            </a:p>
            <a:p>
              <a:r>
                <a:rPr lang="en-US" altLang="ja-JP" sz="1200" dirty="0">
                  <a:latin typeface="メイリオ" panose="020B0604030504040204" pitchFamily="50" charset="-128"/>
                  <a:ea typeface="メイリオ" panose="020B0604030504040204" pitchFamily="50" charset="-128"/>
                </a:rPr>
                <a:t> </a:t>
              </a:r>
              <a:endParaRPr lang="ja-JP" altLang="ja-JP" sz="1200" dirty="0">
                <a:latin typeface="メイリオ" panose="020B0604030504040204" pitchFamily="50" charset="-128"/>
                <a:ea typeface="メイリオ" panose="020B0604030504040204" pitchFamily="50" charset="-128"/>
              </a:endParaRPr>
            </a:p>
          </p:txBody>
        </p:sp>
      </p:grpSp>
      <p:pic>
        <p:nvPicPr>
          <p:cNvPr id="18" name="図 17"/>
          <p:cNvPicPr/>
          <p:nvPr/>
        </p:nvPicPr>
        <p:blipFill>
          <a:blip r:embed="rId2" cstate="print"/>
          <a:srcRect/>
          <a:stretch>
            <a:fillRect/>
          </a:stretch>
        </p:blipFill>
        <p:spPr bwMode="auto">
          <a:xfrm>
            <a:off x="4268197" y="2202279"/>
            <a:ext cx="2299903" cy="1245904"/>
          </a:xfrm>
          <a:prstGeom prst="rect">
            <a:avLst/>
          </a:prstGeom>
          <a:noFill/>
          <a:ln w="9525">
            <a:noFill/>
            <a:miter lim="800000"/>
            <a:headEnd/>
            <a:tailEnd/>
          </a:ln>
        </p:spPr>
      </p:pic>
      <p:sp>
        <p:nvSpPr>
          <p:cNvPr id="2" name="正方形/長方形 1"/>
          <p:cNvSpPr/>
          <p:nvPr/>
        </p:nvSpPr>
        <p:spPr>
          <a:xfrm>
            <a:off x="0" y="9144000"/>
            <a:ext cx="6858000" cy="762000"/>
          </a:xfrm>
          <a:prstGeom prst="rect">
            <a:avLst/>
          </a:prstGeom>
          <a:solidFill>
            <a:schemeClr val="accent4">
              <a:lumMod val="20000"/>
              <a:lumOff val="80000"/>
            </a:schemeClr>
          </a:soli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kumimoji="1" lang="ja-JP" altLang="en-US"/>
          </a:p>
        </p:txBody>
      </p:sp>
      <p:sp>
        <p:nvSpPr>
          <p:cNvPr id="19" name="テキスト ボックス 18"/>
          <p:cNvSpPr txBox="1"/>
          <p:nvPr/>
        </p:nvSpPr>
        <p:spPr>
          <a:xfrm>
            <a:off x="406247" y="9208433"/>
            <a:ext cx="6189382" cy="646331"/>
          </a:xfrm>
          <a:prstGeom prst="rect">
            <a:avLst/>
          </a:prstGeom>
          <a:noFill/>
        </p:spPr>
        <p:txBody>
          <a:bodyPr wrap="square" rtlCol="0">
            <a:spAutoFit/>
          </a:bodyPr>
          <a:lstStyle/>
          <a:p>
            <a:r>
              <a:rPr lang="ja-JP" altLang="ja-JP" sz="1200" dirty="0">
                <a:latin typeface="HGPｺﾞｼｯｸE" panose="020B0900000000000000" pitchFamily="50" charset="-128"/>
                <a:ea typeface="HGPｺﾞｼｯｸE" panose="020B0900000000000000" pitchFamily="50" charset="-128"/>
              </a:rPr>
              <a:t>共　催　　　建設業労働災害防止協会徳島県支部　脇町分会・三好分会</a:t>
            </a:r>
          </a:p>
          <a:p>
            <a:r>
              <a:rPr lang="ja-JP" altLang="en-US" sz="1200" dirty="0">
                <a:latin typeface="HGPｺﾞｼｯｸE" panose="020B0900000000000000" pitchFamily="50" charset="-128"/>
                <a:ea typeface="HGPｺﾞｼｯｸE" panose="020B0900000000000000" pitchFamily="50" charset="-128"/>
              </a:rPr>
              <a:t>　　　　　　　</a:t>
            </a:r>
            <a:r>
              <a:rPr lang="ja-JP" altLang="ja-JP" sz="1200" dirty="0">
                <a:latin typeface="HGPｺﾞｼｯｸE" panose="020B0900000000000000" pitchFamily="50" charset="-128"/>
                <a:ea typeface="HGPｺﾞｼｯｸE" panose="020B0900000000000000" pitchFamily="50" charset="-128"/>
              </a:rPr>
              <a:t>林業木材製造業労働災害防止協会徳島県支部　池田分会</a:t>
            </a:r>
            <a:r>
              <a:rPr lang="en-US" altLang="ja-JP" sz="1200" dirty="0">
                <a:latin typeface="HGPｺﾞｼｯｸE" panose="020B0900000000000000" pitchFamily="50" charset="-128"/>
                <a:ea typeface="HGPｺﾞｼｯｸE" panose="020B0900000000000000" pitchFamily="50" charset="-128"/>
              </a:rPr>
              <a:t> </a:t>
            </a:r>
            <a:endParaRPr lang="ja-JP" altLang="ja-JP" sz="1200" dirty="0">
              <a:latin typeface="HGPｺﾞｼｯｸE" panose="020B0900000000000000" pitchFamily="50" charset="-128"/>
              <a:ea typeface="HGPｺﾞｼｯｸE" panose="020B0900000000000000" pitchFamily="50" charset="-128"/>
            </a:endParaRPr>
          </a:p>
          <a:p>
            <a:r>
              <a:rPr lang="ja-JP" altLang="ja-JP" sz="1200" dirty="0">
                <a:latin typeface="HGPｺﾞｼｯｸE" panose="020B0900000000000000" pitchFamily="50" charset="-128"/>
                <a:ea typeface="HGPｺﾞｼｯｸE" panose="020B0900000000000000" pitchFamily="50" charset="-128"/>
              </a:rPr>
              <a:t>後　援　　　三好労働基準監督署</a:t>
            </a:r>
          </a:p>
        </p:txBody>
      </p:sp>
    </p:spTree>
    <p:extLst>
      <p:ext uri="{BB962C8B-B14F-4D97-AF65-F5344CB8AC3E}">
        <p14:creationId xmlns:p14="http://schemas.microsoft.com/office/powerpoint/2010/main" val="3266949403"/>
      </p:ext>
    </p:extLst>
  </p:cSld>
  <p:clrMapOvr>
    <a:masterClrMapping/>
  </p:clrMapOvr>
</p:sld>
</file>

<file path=ppt/theme/theme1.xml><?xml version="1.0" encoding="utf-8"?>
<a:theme xmlns:a="http://schemas.openxmlformats.org/drawingml/2006/main" name="Office テーマ">
  <a:themeElements>
    <a:clrScheme name="Office テーマ">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テーマ">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テーマ">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Office Theme</Template>
  <TotalTime>350</TotalTime>
  <Words>1086</Words>
  <Application>Microsoft Office PowerPoint</Application>
  <PresentationFormat>A4 210 x 297 mm</PresentationFormat>
  <Paragraphs>69</Paragraphs>
  <Slides>2</Slides>
  <Notes>0</Notes>
  <HiddenSlides>0</HiddenSlides>
  <MMClips>0</MMClips>
  <ScaleCrop>false</ScaleCrop>
  <HeadingPairs>
    <vt:vector size="6" baseType="variant">
      <vt:variant>
        <vt:lpstr>使用されているフォント</vt:lpstr>
      </vt:variant>
      <vt:variant>
        <vt:i4>6</vt:i4>
      </vt:variant>
      <vt:variant>
        <vt:lpstr>テーマ</vt:lpstr>
      </vt:variant>
      <vt:variant>
        <vt:i4>1</vt:i4>
      </vt:variant>
      <vt:variant>
        <vt:lpstr>スライド タイトル</vt:lpstr>
      </vt:variant>
      <vt:variant>
        <vt:i4>2</vt:i4>
      </vt:variant>
    </vt:vector>
  </HeadingPairs>
  <TitlesOfParts>
    <vt:vector size="9" baseType="lpstr">
      <vt:lpstr>HGPｺﾞｼｯｸE</vt:lpstr>
      <vt:lpstr>HGS創英角ｺﾞｼｯｸUB</vt:lpstr>
      <vt:lpstr>メイリオ</vt:lpstr>
      <vt:lpstr>Arial</vt:lpstr>
      <vt:lpstr>Calibri</vt:lpstr>
      <vt:lpstr>Calibri Light</vt:lpstr>
      <vt:lpstr>Office テーマ</vt:lpstr>
      <vt:lpstr>PowerPoint プレゼンテーション</vt:lpstr>
      <vt:lpstr>PowerPoint プレゼンテーション</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プレゼンテーション</dc:title>
  <dc:creator>木村靖</dc:creator>
  <cp:lastModifiedBy>roudoukizyun-PC</cp:lastModifiedBy>
  <cp:revision>56</cp:revision>
  <cp:lastPrinted>2022-05-26T02:01:10Z</cp:lastPrinted>
  <dcterms:created xsi:type="dcterms:W3CDTF">2019-04-12T06:20:58Z</dcterms:created>
  <dcterms:modified xsi:type="dcterms:W3CDTF">2024-07-10T06:05:29Z</dcterms:modified>
</cp:coreProperties>
</file>

<file path=docProps/thumbnail.jpeg>
</file>